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22"/>
  </p:notesMasterIdLst>
  <p:handoutMasterIdLst>
    <p:handoutMasterId r:id="rId23"/>
  </p:handoutMasterIdLst>
  <p:sldIdLst>
    <p:sldId id="286" r:id="rId4"/>
    <p:sldId id="258" r:id="rId5"/>
    <p:sldId id="278" r:id="rId6"/>
    <p:sldId id="279" r:id="rId7"/>
    <p:sldId id="280" r:id="rId8"/>
    <p:sldId id="281" r:id="rId9"/>
    <p:sldId id="282" r:id="rId10"/>
    <p:sldId id="283" r:id="rId11"/>
    <p:sldId id="284" r:id="rId12"/>
    <p:sldId id="259" r:id="rId13"/>
    <p:sldId id="288" r:id="rId14"/>
    <p:sldId id="289" r:id="rId15"/>
    <p:sldId id="290" r:id="rId16"/>
    <p:sldId id="291" r:id="rId17"/>
    <p:sldId id="293" r:id="rId18"/>
    <p:sldId id="292" r:id="rId19"/>
    <p:sldId id="287" r:id="rId20"/>
    <p:sldId id="277"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0" y="-4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CEC2B8-C905-4673-86EF-45199342CA0B}" type="datetimeFigureOut">
              <a:rPr lang="en-GB" smtClean="0"/>
              <a:t>01/03/2018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849312-5DDC-42BF-9D81-A24643D9975C}" type="slidenum">
              <a:rPr lang="en-GB" smtClean="0"/>
              <a:t>‹#›</a:t>
            </a:fld>
            <a:endParaRPr lang="en-GB"/>
          </a:p>
        </p:txBody>
      </p:sp>
    </p:spTree>
    <p:extLst>
      <p:ext uri="{BB962C8B-B14F-4D97-AF65-F5344CB8AC3E}">
        <p14:creationId xmlns:p14="http://schemas.microsoft.com/office/powerpoint/2010/main" val="1574618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FC1CF-A796-4173-B6DF-FCD121A69395}"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8E14B-A5DE-40AB-A2BB-08A2D3174A64}" type="slidenum">
              <a:rPr lang="en-US" smtClean="0"/>
              <a:t>‹#›</a:t>
            </a:fld>
            <a:endParaRPr lang="en-US"/>
          </a:p>
        </p:txBody>
      </p:sp>
    </p:spTree>
    <p:extLst>
      <p:ext uri="{BB962C8B-B14F-4D97-AF65-F5344CB8AC3E}">
        <p14:creationId xmlns:p14="http://schemas.microsoft.com/office/powerpoint/2010/main" val="385738790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638E14B-A5DE-40AB-A2BB-08A2D3174A64}"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42358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8E14B-A5DE-40AB-A2BB-08A2D3174A64}" type="slidenum">
              <a:rPr lang="en-US" smtClean="0"/>
              <a:t>10</a:t>
            </a:fld>
            <a:endParaRPr lang="en-US"/>
          </a:p>
        </p:txBody>
      </p:sp>
    </p:spTree>
    <p:extLst>
      <p:ext uri="{BB962C8B-B14F-4D97-AF65-F5344CB8AC3E}">
        <p14:creationId xmlns:p14="http://schemas.microsoft.com/office/powerpoint/2010/main" val="1224751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685800" y="1143000"/>
            <a:ext cx="5486400" cy="3086100"/>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942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0AE42E3-3FA6-4F4A-96A8-7D6A0AFE082E}" type="slidenum">
              <a:rPr lang="en-GB" altLang="en-US" smtClean="0">
                <a:solidFill>
                  <a:schemeClr val="bg1"/>
                </a:solidFill>
                <a:latin typeface="Arial" charset="0"/>
              </a:rPr>
              <a:pPr>
                <a:spcBef>
                  <a:spcPct val="0"/>
                </a:spcBef>
              </a:pPr>
              <a:t>11</a:t>
            </a:fld>
            <a:endParaRPr lang="en-GB" altLang="en-US" smtClean="0">
              <a:solidFill>
                <a:schemeClr val="bg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Rot="1" noChangeArrowheads="1" noTextEdit="1"/>
          </p:cNvSpPr>
          <p:nvPr>
            <p:ph type="sldImg"/>
          </p:nvPr>
        </p:nvSpPr>
        <p:spPr>
          <a:xfrm>
            <a:off x="393700" y="692150"/>
            <a:ext cx="6070600" cy="3416300"/>
          </a:xfrm>
          <a:ln/>
        </p:spPr>
      </p:sp>
      <p:sp>
        <p:nvSpPr>
          <p:cNvPr id="95235" name="Rectangle 3"/>
          <p:cNvSpPr>
            <a:spLocks noGrp="1" noChangeArrowheads="1"/>
          </p:cNvSpPr>
          <p:nvPr>
            <p:ph type="body" idx="1"/>
          </p:nvPr>
        </p:nvSpPr>
        <p:spPr>
          <a:xfrm>
            <a:off x="914508" y="4342666"/>
            <a:ext cx="5028986"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b="1" smtClean="0">
                <a:ea typeface="ＭＳ Ｐゴシック" pitchFamily="34" charset="-128"/>
              </a:rPr>
              <a:t>Examples:</a:t>
            </a:r>
            <a:endParaRPr lang="en-US" altLang="en-US" sz="1000" smtClean="0">
              <a:ea typeface="ＭＳ Ｐゴシック" pitchFamily="34" charset="-128"/>
            </a:endParaRPr>
          </a:p>
          <a:p>
            <a:pPr>
              <a:buFontTx/>
              <a:buChar char="•"/>
            </a:pPr>
            <a:r>
              <a:rPr lang="en-US" altLang="en-US" sz="1000" smtClean="0">
                <a:ea typeface="ＭＳ Ｐゴシック" pitchFamily="34" charset="-128"/>
              </a:rPr>
              <a:t>   Rent seeking opportunities</a:t>
            </a:r>
          </a:p>
          <a:p>
            <a:r>
              <a:rPr lang="en-US" altLang="en-US" sz="1000" smtClean="0">
                <a:ea typeface="ＭＳ Ｐゴシック" pitchFamily="34" charset="-128"/>
              </a:rPr>
              <a:t>-   single tender, negotiated contracts</a:t>
            </a:r>
          </a:p>
          <a:p>
            <a:r>
              <a:rPr lang="en-US" altLang="en-US" sz="1000" smtClean="0">
                <a:ea typeface="ＭＳ Ｐゴシック" pitchFamily="34" charset="-128"/>
              </a:rPr>
              <a:t>-   excessively high specifications or requirements, which can later be waived without detriment to the project</a:t>
            </a:r>
          </a:p>
          <a:p>
            <a:r>
              <a:rPr lang="en-US" altLang="en-US" sz="1000" smtClean="0">
                <a:ea typeface="ＭＳ Ｐゴシック" pitchFamily="34" charset="-128"/>
              </a:rPr>
              <a:t>-   regulatory approvals and controls that are unrelated to the quality or performance of the project.</a:t>
            </a:r>
          </a:p>
          <a:p>
            <a:pPr>
              <a:buFontTx/>
              <a:buChar char="•"/>
            </a:pPr>
            <a:r>
              <a:rPr lang="en-US" altLang="en-US" sz="1000" smtClean="0">
                <a:ea typeface="ＭＳ Ｐゴシック" pitchFamily="34" charset="-128"/>
              </a:rPr>
              <a:t>   Moral  hazard</a:t>
            </a:r>
          </a:p>
          <a:p>
            <a:r>
              <a:rPr lang="en-US" altLang="en-US" sz="1000" smtClean="0">
                <a:ea typeface="ＭＳ Ｐゴシック" pitchFamily="34" charset="-128"/>
              </a:rPr>
              <a:t> -  tied sovereign guaranteed loans or grants such as bilateral aid</a:t>
            </a:r>
          </a:p>
          <a:p>
            <a:pPr>
              <a:buFontTx/>
              <a:buChar char="•"/>
            </a:pPr>
            <a:r>
              <a:rPr lang="en-US" altLang="en-US" sz="1000" smtClean="0">
                <a:ea typeface="ＭＳ Ｐゴシック" pitchFamily="34" charset="-128"/>
              </a:rPr>
              <a:t>   Conflict of interest </a:t>
            </a:r>
          </a:p>
          <a:p>
            <a:r>
              <a:rPr lang="en-US" altLang="en-US" sz="1000" smtClean="0">
                <a:ea typeface="ＭＳ Ｐゴシック" pitchFamily="34" charset="-128"/>
              </a:rPr>
              <a:t>-   shareholder is also contractor</a:t>
            </a:r>
          </a:p>
          <a:p>
            <a:r>
              <a:rPr lang="en-US" altLang="en-US" sz="1000" smtClean="0">
                <a:ea typeface="ＭＳ Ｐゴシック" pitchFamily="34" charset="-128"/>
              </a:rPr>
              <a:t>-  consultant/contractor relationship</a:t>
            </a:r>
          </a:p>
          <a:p>
            <a:r>
              <a:rPr lang="en-US" altLang="en-US" sz="1000" smtClean="0">
                <a:ea typeface="ＭＳ Ｐゴシック" pitchFamily="34" charset="-128"/>
              </a:rPr>
              <a:t> -  financier supervises procurement and is also in a potential relationship with one or more tenderers</a:t>
            </a:r>
          </a:p>
          <a:p>
            <a:r>
              <a:rPr lang="en-US" altLang="en-US" sz="1000" smtClean="0">
                <a:ea typeface="ＭＳ Ｐゴシック" pitchFamily="34" charset="-128"/>
              </a:rPr>
              <a:t>-   multiple tenders by one contractor</a:t>
            </a:r>
          </a:p>
          <a:p>
            <a:r>
              <a:rPr lang="en-US" altLang="en-US" sz="1000" smtClean="0">
                <a:ea typeface="ＭＳ Ｐゴシック" pitchFamily="34" charset="-128"/>
              </a:rPr>
              <a:t>-   collusive agreements between contractors</a:t>
            </a:r>
          </a:p>
          <a:p>
            <a:pPr>
              <a:buFontTx/>
              <a:buChar char="•"/>
            </a:pPr>
            <a:r>
              <a:rPr lang="en-US" altLang="en-US" sz="1000" smtClean="0">
                <a:ea typeface="ＭＳ Ｐゴシック" pitchFamily="34" charset="-128"/>
              </a:rPr>
              <a:t>   During project execution, monitoring and audit is a powerful deterrent against corruption:</a:t>
            </a:r>
          </a:p>
          <a:p>
            <a:r>
              <a:rPr lang="en-US" altLang="en-US" sz="1000" smtClean="0">
                <a:ea typeface="ＭＳ Ｐゴシック" pitchFamily="34" charset="-128"/>
              </a:rPr>
              <a:t>-   adequate records and files</a:t>
            </a:r>
          </a:p>
          <a:p>
            <a:r>
              <a:rPr lang="en-US" altLang="en-US" sz="1000" smtClean="0">
                <a:ea typeface="ＭＳ Ｐゴシック" pitchFamily="34" charset="-128"/>
              </a:rPr>
              <a:t>-   an audit trail</a:t>
            </a:r>
          </a:p>
          <a:p>
            <a:pPr>
              <a:buFontTx/>
              <a:buChar char="•"/>
            </a:pPr>
            <a:r>
              <a:rPr lang="en-US" altLang="en-US" sz="1000" b="1" smtClean="0">
                <a:ea typeface="ＭＳ Ｐゴシック" pitchFamily="34" charset="-128"/>
              </a:rPr>
              <a:t>   Formula is illustrative.</a:t>
            </a:r>
          </a:p>
          <a:p>
            <a:r>
              <a:rPr lang="en-US" altLang="en-US" sz="1000" smtClean="0">
                <a:ea typeface="ＭＳ Ｐゴシック" pitchFamily="34" charset="-128"/>
              </a:rPr>
              <a:t>Corruption has to be addressed from the project design stage by identifying and removing the situations and relationships which create an environment which is conducive to corruption.</a:t>
            </a:r>
          </a:p>
          <a:p>
            <a:endParaRPr lang="en-US" altLang="en-US" sz="100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685800" y="1143000"/>
            <a:ext cx="5486400" cy="3086100"/>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962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F74426B-1086-4507-805D-B95ADC9E13B6}" type="slidenum">
              <a:rPr lang="en-GB" altLang="en-US" smtClean="0">
                <a:solidFill>
                  <a:schemeClr val="bg1"/>
                </a:solidFill>
                <a:latin typeface="Arial" charset="0"/>
              </a:rPr>
              <a:pPr>
                <a:spcBef>
                  <a:spcPct val="0"/>
                </a:spcBef>
              </a:pPr>
              <a:t>13</a:t>
            </a:fld>
            <a:endParaRPr lang="en-GB" altLang="en-US" smtClean="0">
              <a:solidFill>
                <a:schemeClr val="bg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685800" y="1143000"/>
            <a:ext cx="5486400" cy="3086100"/>
          </a:xfrm>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1003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5CB3653B-0F39-406D-A73F-69DFC8736F39}" type="slidenum">
              <a:rPr lang="en-GB" altLang="en-US" smtClean="0">
                <a:solidFill>
                  <a:schemeClr val="bg1"/>
                </a:solidFill>
                <a:latin typeface="Arial" charset="0"/>
              </a:rPr>
              <a:pPr>
                <a:spcBef>
                  <a:spcPct val="0"/>
                </a:spcBef>
              </a:pPr>
              <a:t>14</a:t>
            </a:fld>
            <a:endParaRPr lang="en-GB" altLang="en-US" smtClean="0">
              <a:solidFill>
                <a:schemeClr val="bg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8E14B-A5DE-40AB-A2BB-08A2D3174A64}" type="slidenum">
              <a:rPr lang="en-US" smtClean="0"/>
              <a:t>15</a:t>
            </a:fld>
            <a:endParaRPr lang="en-US"/>
          </a:p>
        </p:txBody>
      </p:sp>
    </p:spTree>
    <p:extLst>
      <p:ext uri="{BB962C8B-B14F-4D97-AF65-F5344CB8AC3E}">
        <p14:creationId xmlns:p14="http://schemas.microsoft.com/office/powerpoint/2010/main" val="2689457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8E14B-A5DE-40AB-A2BB-08A2D3174A64}" type="slidenum">
              <a:rPr lang="en-US" smtClean="0"/>
              <a:t>16</a:t>
            </a:fld>
            <a:endParaRPr lang="en-US"/>
          </a:p>
        </p:txBody>
      </p:sp>
    </p:spTree>
    <p:extLst>
      <p:ext uri="{BB962C8B-B14F-4D97-AF65-F5344CB8AC3E}">
        <p14:creationId xmlns:p14="http://schemas.microsoft.com/office/powerpoint/2010/main" val="2689457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685800" y="1143000"/>
            <a:ext cx="5486400" cy="308610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378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7A2AED3-5A61-48A0-B233-C7657849A03B}" type="slidenum">
              <a:rPr lang="en-GB" altLang="en-US" smtClean="0">
                <a:solidFill>
                  <a:schemeClr val="bg1"/>
                </a:solidFill>
                <a:latin typeface="Arial" charset="0"/>
              </a:rPr>
              <a:pPr>
                <a:spcBef>
                  <a:spcPct val="0"/>
                </a:spcBef>
              </a:pPr>
              <a:t>17</a:t>
            </a:fld>
            <a:endParaRPr lang="en-GB" altLang="en-US" smtClean="0">
              <a:solidFill>
                <a:schemeClr val="bg1"/>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8E14B-A5DE-40AB-A2BB-08A2D3174A64}" type="slidenum">
              <a:rPr lang="en-US" smtClean="0"/>
              <a:t>18</a:t>
            </a:fld>
            <a:endParaRPr lang="en-US"/>
          </a:p>
        </p:txBody>
      </p:sp>
    </p:spTree>
    <p:extLst>
      <p:ext uri="{BB962C8B-B14F-4D97-AF65-F5344CB8AC3E}">
        <p14:creationId xmlns:p14="http://schemas.microsoft.com/office/powerpoint/2010/main" val="3207938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8E14B-A5DE-40AB-A2BB-08A2D3174A64}" type="slidenum">
              <a:rPr lang="en-US" smtClean="0"/>
              <a:t>2</a:t>
            </a:fld>
            <a:endParaRPr lang="en-US"/>
          </a:p>
        </p:txBody>
      </p:sp>
    </p:spTree>
    <p:extLst>
      <p:ext uri="{BB962C8B-B14F-4D97-AF65-F5344CB8AC3E}">
        <p14:creationId xmlns:p14="http://schemas.microsoft.com/office/powerpoint/2010/main" val="121483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85453" y="0"/>
            <a:ext cx="2972547"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10000"/>
              </a:spcBef>
              <a:spcAft>
                <a:spcPct val="20000"/>
              </a:spcAft>
            </a:pPr>
            <a:endParaRPr lang="en-US" altLang="en-US" sz="2000" b="1">
              <a:solidFill>
                <a:schemeClr val="tx2"/>
              </a:solidFill>
              <a:latin typeface="Calibri" pitchFamily="34" charset="0"/>
              <a:cs typeface="Arial" charset="0"/>
            </a:endParaRPr>
          </a:p>
        </p:txBody>
      </p:sp>
      <p:sp>
        <p:nvSpPr>
          <p:cNvPr id="22531" name="Rectangle 3"/>
          <p:cNvSpPr>
            <a:spLocks noChangeArrowheads="1"/>
          </p:cNvSpPr>
          <p:nvPr/>
        </p:nvSpPr>
        <p:spPr bwMode="auto">
          <a:xfrm>
            <a:off x="3885453" y="868680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r>
              <a:rPr lang="en-GB" altLang="en-US">
                <a:cs typeface="Arial" charset="0"/>
              </a:rPr>
              <a:t>4</a:t>
            </a:r>
          </a:p>
        </p:txBody>
      </p:sp>
      <p:sp>
        <p:nvSpPr>
          <p:cNvPr id="22532" name="Rectangle 4"/>
          <p:cNvSpPr>
            <a:spLocks noChangeArrowheads="1"/>
          </p:cNvSpPr>
          <p:nvPr/>
        </p:nvSpPr>
        <p:spPr bwMode="auto">
          <a:xfrm>
            <a:off x="0" y="868680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10000"/>
              </a:spcBef>
              <a:spcAft>
                <a:spcPct val="20000"/>
              </a:spcAft>
            </a:pPr>
            <a:endParaRPr lang="en-US" altLang="en-US" sz="2000" b="1">
              <a:solidFill>
                <a:schemeClr val="tx2"/>
              </a:solidFill>
              <a:latin typeface="Calibri" pitchFamily="34" charset="0"/>
              <a:cs typeface="Arial" charset="0"/>
            </a:endParaRPr>
          </a:p>
        </p:txBody>
      </p:sp>
      <p:sp>
        <p:nvSpPr>
          <p:cNvPr id="22533" name="Rectangle 5"/>
          <p:cNvSpPr>
            <a:spLocks noChangeArrowheads="1"/>
          </p:cNvSpPr>
          <p:nvPr/>
        </p:nvSpPr>
        <p:spPr bwMode="auto">
          <a:xfrm>
            <a:off x="0" y="0"/>
            <a:ext cx="2972547"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10000"/>
              </a:spcBef>
              <a:spcAft>
                <a:spcPct val="20000"/>
              </a:spcAft>
            </a:pPr>
            <a:endParaRPr lang="en-US" altLang="en-US" sz="2000" b="1">
              <a:solidFill>
                <a:schemeClr val="tx2"/>
              </a:solidFill>
              <a:latin typeface="Calibri" pitchFamily="34" charset="0"/>
              <a:cs typeface="Arial" charset="0"/>
            </a:endParaRPr>
          </a:p>
        </p:txBody>
      </p:sp>
      <p:sp>
        <p:nvSpPr>
          <p:cNvPr id="22534" name="Rectangle 6"/>
          <p:cNvSpPr>
            <a:spLocks noGrp="1" noRot="1" noChangeAspect="1" noChangeArrowheads="1" noTextEdit="1"/>
          </p:cNvSpPr>
          <p:nvPr>
            <p:ph type="sldImg"/>
          </p:nvPr>
        </p:nvSpPr>
        <p:spPr>
          <a:xfrm>
            <a:off x="361950" y="693738"/>
            <a:ext cx="6135688" cy="3452812"/>
          </a:xfrm>
          <a:solidFill>
            <a:srgbClr val="FFFFFF"/>
          </a:solidFill>
          <a:ln w="12700" cap="flat"/>
        </p:spPr>
      </p:sp>
      <p:sp>
        <p:nvSpPr>
          <p:cNvPr id="22535"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ru-RU"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85453" y="0"/>
            <a:ext cx="2972547"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10000"/>
              </a:spcBef>
              <a:spcAft>
                <a:spcPct val="20000"/>
              </a:spcAft>
            </a:pPr>
            <a:endParaRPr lang="en-US" altLang="en-US" sz="2000" b="1">
              <a:solidFill>
                <a:schemeClr val="tx2"/>
              </a:solidFill>
              <a:latin typeface="Calibri" pitchFamily="34" charset="0"/>
              <a:cs typeface="Arial" charset="0"/>
            </a:endParaRPr>
          </a:p>
        </p:txBody>
      </p:sp>
      <p:sp>
        <p:nvSpPr>
          <p:cNvPr id="23555" name="Rectangle 3"/>
          <p:cNvSpPr>
            <a:spLocks noChangeArrowheads="1"/>
          </p:cNvSpPr>
          <p:nvPr/>
        </p:nvSpPr>
        <p:spPr bwMode="auto">
          <a:xfrm>
            <a:off x="3885453" y="868680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r>
              <a:rPr lang="en-GB" altLang="en-US">
                <a:cs typeface="Arial" charset="0"/>
              </a:rPr>
              <a:t>7</a:t>
            </a:r>
          </a:p>
        </p:txBody>
      </p:sp>
      <p:sp>
        <p:nvSpPr>
          <p:cNvPr id="23556" name="Rectangle 4"/>
          <p:cNvSpPr>
            <a:spLocks noChangeArrowheads="1"/>
          </p:cNvSpPr>
          <p:nvPr/>
        </p:nvSpPr>
        <p:spPr bwMode="auto">
          <a:xfrm>
            <a:off x="0" y="868680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10000"/>
              </a:spcBef>
              <a:spcAft>
                <a:spcPct val="20000"/>
              </a:spcAft>
            </a:pPr>
            <a:endParaRPr lang="en-US" altLang="en-US" sz="2000" b="1">
              <a:solidFill>
                <a:schemeClr val="tx2"/>
              </a:solidFill>
              <a:latin typeface="Calibri" pitchFamily="34" charset="0"/>
              <a:cs typeface="Arial" charset="0"/>
            </a:endParaRPr>
          </a:p>
        </p:txBody>
      </p:sp>
      <p:sp>
        <p:nvSpPr>
          <p:cNvPr id="23557" name="Rectangle 5"/>
          <p:cNvSpPr>
            <a:spLocks noChangeArrowheads="1"/>
          </p:cNvSpPr>
          <p:nvPr/>
        </p:nvSpPr>
        <p:spPr bwMode="auto">
          <a:xfrm>
            <a:off x="0" y="0"/>
            <a:ext cx="2972547"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10000"/>
              </a:spcBef>
              <a:spcAft>
                <a:spcPct val="20000"/>
              </a:spcAft>
            </a:pPr>
            <a:endParaRPr lang="en-US" altLang="en-US" sz="2000" b="1">
              <a:solidFill>
                <a:schemeClr val="tx2"/>
              </a:solidFill>
              <a:latin typeface="Calibri" pitchFamily="34" charset="0"/>
              <a:cs typeface="Arial" charset="0"/>
            </a:endParaRPr>
          </a:p>
        </p:txBody>
      </p:sp>
      <p:sp>
        <p:nvSpPr>
          <p:cNvPr id="23558" name="Rectangle 6"/>
          <p:cNvSpPr>
            <a:spLocks noGrp="1" noRot="1" noChangeAspect="1" noChangeArrowheads="1" noTextEdit="1"/>
          </p:cNvSpPr>
          <p:nvPr>
            <p:ph type="sldImg"/>
          </p:nvPr>
        </p:nvSpPr>
        <p:spPr>
          <a:xfrm>
            <a:off x="361950" y="693738"/>
            <a:ext cx="6135688" cy="3452812"/>
          </a:xfrm>
          <a:solidFill>
            <a:srgbClr val="FFFFFF"/>
          </a:solidFill>
          <a:ln w="12700" cap="flat"/>
        </p:spPr>
      </p:sp>
      <p:sp>
        <p:nvSpPr>
          <p:cNvPr id="23559"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ru-RU" alt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85453" y="0"/>
            <a:ext cx="2972547"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10000"/>
              </a:spcBef>
              <a:spcAft>
                <a:spcPct val="20000"/>
              </a:spcAft>
            </a:pPr>
            <a:endParaRPr lang="en-US" altLang="en-US" sz="2000" b="1">
              <a:solidFill>
                <a:schemeClr val="tx2"/>
              </a:solidFill>
              <a:latin typeface="Calibri" pitchFamily="34" charset="0"/>
              <a:cs typeface="Arial" charset="0"/>
            </a:endParaRPr>
          </a:p>
        </p:txBody>
      </p:sp>
      <p:sp>
        <p:nvSpPr>
          <p:cNvPr id="24579" name="Rectangle 3"/>
          <p:cNvSpPr>
            <a:spLocks noChangeArrowheads="1"/>
          </p:cNvSpPr>
          <p:nvPr/>
        </p:nvSpPr>
        <p:spPr bwMode="auto">
          <a:xfrm>
            <a:off x="3885453" y="868680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r>
              <a:rPr lang="en-GB" altLang="en-US">
                <a:cs typeface="Arial" charset="0"/>
              </a:rPr>
              <a:t>1</a:t>
            </a:r>
          </a:p>
        </p:txBody>
      </p:sp>
      <p:sp>
        <p:nvSpPr>
          <p:cNvPr id="24580" name="Rectangle 4"/>
          <p:cNvSpPr>
            <a:spLocks noChangeArrowheads="1"/>
          </p:cNvSpPr>
          <p:nvPr/>
        </p:nvSpPr>
        <p:spPr bwMode="auto">
          <a:xfrm>
            <a:off x="0" y="868680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10000"/>
              </a:spcBef>
              <a:spcAft>
                <a:spcPct val="20000"/>
              </a:spcAft>
            </a:pPr>
            <a:endParaRPr lang="en-US" altLang="en-US" sz="2000" b="1">
              <a:solidFill>
                <a:schemeClr val="tx2"/>
              </a:solidFill>
              <a:latin typeface="Calibri" pitchFamily="34" charset="0"/>
              <a:cs typeface="Arial" charset="0"/>
            </a:endParaRPr>
          </a:p>
        </p:txBody>
      </p:sp>
      <p:sp>
        <p:nvSpPr>
          <p:cNvPr id="24581" name="Rectangle 5"/>
          <p:cNvSpPr>
            <a:spLocks noChangeArrowheads="1"/>
          </p:cNvSpPr>
          <p:nvPr/>
        </p:nvSpPr>
        <p:spPr bwMode="auto">
          <a:xfrm>
            <a:off x="0" y="0"/>
            <a:ext cx="2972547"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10000"/>
              </a:spcBef>
              <a:spcAft>
                <a:spcPct val="20000"/>
              </a:spcAft>
            </a:pPr>
            <a:endParaRPr lang="en-US" altLang="en-US" sz="2000" b="1">
              <a:solidFill>
                <a:schemeClr val="tx2"/>
              </a:solidFill>
              <a:latin typeface="Calibri" pitchFamily="34" charset="0"/>
              <a:cs typeface="Arial" charset="0"/>
            </a:endParaRPr>
          </a:p>
        </p:txBody>
      </p:sp>
      <p:sp>
        <p:nvSpPr>
          <p:cNvPr id="24582" name="Rectangle 6"/>
          <p:cNvSpPr>
            <a:spLocks noGrp="1" noRot="1" noChangeAspect="1" noChangeArrowheads="1" noTextEdit="1"/>
          </p:cNvSpPr>
          <p:nvPr>
            <p:ph type="sldImg"/>
          </p:nvPr>
        </p:nvSpPr>
        <p:spPr>
          <a:xfrm>
            <a:off x="395288" y="693738"/>
            <a:ext cx="6069012" cy="3414712"/>
          </a:xfrm>
          <a:solidFill>
            <a:srgbClr val="FFFFFF"/>
          </a:solidFill>
          <a:ln w="12700" cap="flat"/>
        </p:spPr>
      </p:sp>
      <p:sp>
        <p:nvSpPr>
          <p:cNvPr id="24583"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ru-RU"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84175" y="687388"/>
            <a:ext cx="6091238" cy="3427412"/>
          </a:xfrm>
          <a:ln/>
        </p:spPr>
      </p:sp>
      <p:sp>
        <p:nvSpPr>
          <p:cNvPr id="25603" name="Rectangle 3"/>
          <p:cNvSpPr>
            <a:spLocks noGrp="1" noChangeArrowheads="1"/>
          </p:cNvSpPr>
          <p:nvPr>
            <p:ph type="body" idx="1"/>
          </p:nvPr>
        </p:nvSpPr>
        <p:spPr>
          <a:xfrm>
            <a:off x="685480" y="4344135"/>
            <a:ext cx="5487041"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5453" y="868680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CF409CE5-F955-43CC-8EA9-A8CA62E46352}" type="slidenum">
              <a:rPr lang="en-US" altLang="en-US">
                <a:solidFill>
                  <a:schemeClr val="bg1"/>
                </a:solidFill>
                <a:latin typeface="Arial" charset="0"/>
              </a:rPr>
              <a:pPr algn="r">
                <a:spcBef>
                  <a:spcPct val="0"/>
                </a:spcBef>
              </a:pPr>
              <a:t>7</a:t>
            </a:fld>
            <a:endParaRPr lang="en-US" altLang="en-US">
              <a:solidFill>
                <a:schemeClr val="bg1"/>
              </a:solidFill>
              <a:latin typeface="Arial" charset="0"/>
            </a:endParaRPr>
          </a:p>
        </p:txBody>
      </p:sp>
      <p:sp>
        <p:nvSpPr>
          <p:cNvPr id="26627" name="Rectangle 2"/>
          <p:cNvSpPr>
            <a:spLocks noGrp="1" noRot="1" noChangeAspect="1" noChangeArrowheads="1" noTextEdit="1"/>
          </p:cNvSpPr>
          <p:nvPr>
            <p:ph type="sldImg"/>
          </p:nvPr>
        </p:nvSpPr>
        <p:spPr>
          <a:xfrm>
            <a:off x="393700" y="693738"/>
            <a:ext cx="6070600" cy="3414712"/>
          </a:xfrm>
          <a:solidFill>
            <a:srgbClr val="FFFFFF"/>
          </a:solidFill>
          <a:ln/>
        </p:spPr>
      </p:sp>
      <p:sp>
        <p:nvSpPr>
          <p:cNvPr id="26628" name="Rectangle 3"/>
          <p:cNvSpPr>
            <a:spLocks noGrp="1" noChangeArrowheads="1"/>
          </p:cNvSpPr>
          <p:nvPr>
            <p:ph type="body" idx="1"/>
          </p:nvPr>
        </p:nvSpPr>
        <p:spPr>
          <a:xfrm>
            <a:off x="896890" y="4147143"/>
            <a:ext cx="5028986" cy="4114800"/>
          </a:xfrm>
          <a:solidFill>
            <a:srgbClr val="FFFFFF"/>
          </a:solidFill>
          <a:ln>
            <a:solidFill>
              <a:srgbClr val="000000"/>
            </a:solidFill>
          </a:ln>
        </p:spPr>
        <p:txBody>
          <a:bodyPr/>
          <a:lstStyle/>
          <a:p>
            <a:endParaRPr lang="en-US" altLang="en-US"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5453" y="868680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3B91BAA6-C448-4016-AB6D-41EFAB84ACFC}" type="slidenum">
              <a:rPr lang="en-US" altLang="en-US">
                <a:solidFill>
                  <a:schemeClr val="bg1"/>
                </a:solidFill>
                <a:latin typeface="Arial" charset="0"/>
              </a:rPr>
              <a:pPr algn="r">
                <a:spcBef>
                  <a:spcPct val="0"/>
                </a:spcBef>
              </a:pPr>
              <a:t>8</a:t>
            </a:fld>
            <a:endParaRPr lang="en-US" altLang="en-US">
              <a:solidFill>
                <a:schemeClr val="bg1"/>
              </a:solidFill>
              <a:latin typeface="Arial" charset="0"/>
            </a:endParaRPr>
          </a:p>
        </p:txBody>
      </p:sp>
      <p:sp>
        <p:nvSpPr>
          <p:cNvPr id="27651" name="Rectangle 2"/>
          <p:cNvSpPr>
            <a:spLocks noGrp="1" noRot="1" noChangeAspect="1" noChangeArrowheads="1" noTextEdit="1"/>
          </p:cNvSpPr>
          <p:nvPr>
            <p:ph type="sldImg"/>
          </p:nvPr>
        </p:nvSpPr>
        <p:spPr>
          <a:xfrm>
            <a:off x="393700" y="693738"/>
            <a:ext cx="6070600" cy="3414712"/>
          </a:xfrm>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395288" y="693738"/>
            <a:ext cx="6069012" cy="3414712"/>
          </a:xfrm>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tabLst>
                <a:tab pos="114300" algn="l"/>
              </a:tabLst>
            </a:pPr>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12A4A21-D939-4124-90B5-F2002D8A4EEC}" type="datetimeFigureOut">
              <a:rPr lang="fr-FR" smtClean="0"/>
              <a:t>28/02/2018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42C63-A750-4D5C-BFD5-BB89AF9F6CCB}" type="slidenum">
              <a:rPr lang="fr-FR" smtClean="0"/>
              <a:t>‹#›</a:t>
            </a:fld>
            <a:endParaRPr lang="fr-FR"/>
          </a:p>
        </p:txBody>
      </p:sp>
    </p:spTree>
    <p:extLst>
      <p:ext uri="{BB962C8B-B14F-4D97-AF65-F5344CB8AC3E}">
        <p14:creationId xmlns:p14="http://schemas.microsoft.com/office/powerpoint/2010/main" val="244724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2A4A21-D939-4124-90B5-F2002D8A4EEC}" type="datetimeFigureOut">
              <a:rPr lang="fr-FR" smtClean="0"/>
              <a:t>28/02/2018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42C63-A750-4D5C-BFD5-BB89AF9F6CCB}" type="slidenum">
              <a:rPr lang="fr-FR" smtClean="0"/>
              <a:t>‹#›</a:t>
            </a:fld>
            <a:endParaRPr lang="fr-FR"/>
          </a:p>
        </p:txBody>
      </p:sp>
    </p:spTree>
    <p:extLst>
      <p:ext uri="{BB962C8B-B14F-4D97-AF65-F5344CB8AC3E}">
        <p14:creationId xmlns:p14="http://schemas.microsoft.com/office/powerpoint/2010/main" val="233679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2"/>
            <a:ext cx="2057400" cy="32908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154782"/>
            <a:ext cx="6019800" cy="32908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2A4A21-D939-4124-90B5-F2002D8A4EEC}" type="datetimeFigureOut">
              <a:rPr lang="fr-FR" smtClean="0"/>
              <a:t>28/02/2018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42C63-A750-4D5C-BFD5-BB89AF9F6CCB}" type="slidenum">
              <a:rPr lang="fr-FR" smtClean="0"/>
              <a:t>‹#›</a:t>
            </a:fld>
            <a:endParaRPr lang="fr-FR"/>
          </a:p>
        </p:txBody>
      </p:sp>
    </p:spTree>
    <p:extLst>
      <p:ext uri="{BB962C8B-B14F-4D97-AF65-F5344CB8AC3E}">
        <p14:creationId xmlns:p14="http://schemas.microsoft.com/office/powerpoint/2010/main" val="414239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12A4A21-D939-4124-90B5-F2002D8A4EEC}" type="datetimeFigureOut">
              <a:rPr lang="fr-FR" smtClean="0">
                <a:solidFill>
                  <a:prstClr val="black">
                    <a:tint val="75000"/>
                  </a:prstClr>
                </a:solidFill>
              </a:rPr>
              <a:pPr/>
              <a:t>28/02/2018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A542C63-A750-4D5C-BFD5-BB89AF9F6CC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11483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2A4A21-D939-4124-90B5-F2002D8A4EEC}" type="datetimeFigureOut">
              <a:rPr lang="fr-FR" smtClean="0">
                <a:solidFill>
                  <a:prstClr val="black">
                    <a:tint val="75000"/>
                  </a:prstClr>
                </a:solidFill>
              </a:rPr>
              <a:pPr/>
              <a:t>28/02/2018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A542C63-A750-4D5C-BFD5-BB89AF9F6CC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36964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12A4A21-D939-4124-90B5-F2002D8A4EEC}" type="datetimeFigureOut">
              <a:rPr lang="fr-FR" smtClean="0">
                <a:solidFill>
                  <a:prstClr val="black">
                    <a:tint val="75000"/>
                  </a:prstClr>
                </a:solidFill>
              </a:rPr>
              <a:pPr/>
              <a:t>28/02/2018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A542C63-A750-4D5C-BFD5-BB89AF9F6CC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28896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12A4A21-D939-4124-90B5-F2002D8A4EEC}" type="datetimeFigureOut">
              <a:rPr lang="fr-FR" smtClean="0">
                <a:solidFill>
                  <a:prstClr val="black">
                    <a:tint val="75000"/>
                  </a:prstClr>
                </a:solidFill>
              </a:rPr>
              <a:pPr/>
              <a:t>28/02/2018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A542C63-A750-4D5C-BFD5-BB89AF9F6CC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57393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12A4A21-D939-4124-90B5-F2002D8A4EEC}" type="datetimeFigureOut">
              <a:rPr lang="fr-FR" smtClean="0">
                <a:solidFill>
                  <a:prstClr val="black">
                    <a:tint val="75000"/>
                  </a:prstClr>
                </a:solidFill>
              </a:rPr>
              <a:pPr/>
              <a:t>28/02/2018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A542C63-A750-4D5C-BFD5-BB89AF9F6CC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75269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12A4A21-D939-4124-90B5-F2002D8A4EEC}" type="datetimeFigureOut">
              <a:rPr lang="fr-FR" smtClean="0">
                <a:solidFill>
                  <a:prstClr val="black">
                    <a:tint val="75000"/>
                  </a:prstClr>
                </a:solidFill>
              </a:rPr>
              <a:pPr/>
              <a:t>28/02/2018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A542C63-A750-4D5C-BFD5-BB89AF9F6CC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64547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2A4A21-D939-4124-90B5-F2002D8A4EEC}" type="datetimeFigureOut">
              <a:rPr lang="fr-FR" smtClean="0">
                <a:solidFill>
                  <a:prstClr val="black">
                    <a:tint val="75000"/>
                  </a:prstClr>
                </a:solidFill>
              </a:rPr>
              <a:pPr/>
              <a:t>28/02/2018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A542C63-A750-4D5C-BFD5-BB89AF9F6CC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99368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12A4A21-D939-4124-90B5-F2002D8A4EEC}" type="datetimeFigureOut">
              <a:rPr lang="fr-FR" smtClean="0">
                <a:solidFill>
                  <a:prstClr val="black">
                    <a:tint val="75000"/>
                  </a:prstClr>
                </a:solidFill>
              </a:rPr>
              <a:pPr/>
              <a:t>28/02/2018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A542C63-A750-4D5C-BFD5-BB89AF9F6CC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2282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2A4A21-D939-4124-90B5-F2002D8A4EEC}" type="datetimeFigureOut">
              <a:rPr lang="fr-FR" smtClean="0"/>
              <a:t>28/02/2018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42C63-A750-4D5C-BFD5-BB89AF9F6CCB}" type="slidenum">
              <a:rPr lang="fr-FR" smtClean="0"/>
              <a:t>‹#›</a:t>
            </a:fld>
            <a:endParaRPr lang="fr-FR"/>
          </a:p>
        </p:txBody>
      </p:sp>
    </p:spTree>
    <p:extLst>
      <p:ext uri="{BB962C8B-B14F-4D97-AF65-F5344CB8AC3E}">
        <p14:creationId xmlns:p14="http://schemas.microsoft.com/office/powerpoint/2010/main" val="1840152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12A4A21-D939-4124-90B5-F2002D8A4EEC}" type="datetimeFigureOut">
              <a:rPr lang="fr-FR" smtClean="0">
                <a:solidFill>
                  <a:prstClr val="black">
                    <a:tint val="75000"/>
                  </a:prstClr>
                </a:solidFill>
              </a:rPr>
              <a:pPr/>
              <a:t>28/02/2018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A542C63-A750-4D5C-BFD5-BB89AF9F6CC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78310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2A4A21-D939-4124-90B5-F2002D8A4EEC}" type="datetimeFigureOut">
              <a:rPr lang="fr-FR" smtClean="0">
                <a:solidFill>
                  <a:prstClr val="black">
                    <a:tint val="75000"/>
                  </a:prstClr>
                </a:solidFill>
              </a:rPr>
              <a:pPr/>
              <a:t>28/02/2018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A542C63-A750-4D5C-BFD5-BB89AF9F6CC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46403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2"/>
            <a:ext cx="2057400" cy="32908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154782"/>
            <a:ext cx="6019800" cy="32908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2A4A21-D939-4124-90B5-F2002D8A4EEC}" type="datetimeFigureOut">
              <a:rPr lang="fr-FR" smtClean="0">
                <a:solidFill>
                  <a:prstClr val="black">
                    <a:tint val="75000"/>
                  </a:prstClr>
                </a:solidFill>
              </a:rPr>
              <a:pPr/>
              <a:t>28/02/2018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A542C63-A750-4D5C-BFD5-BB89AF9F6CC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3393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12A4A21-D939-4124-90B5-F2002D8A4EEC}" type="datetimeFigureOut">
              <a:rPr lang="fr-FR" smtClean="0"/>
              <a:t>28/02/2018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42C63-A750-4D5C-BFD5-BB89AF9F6CCB}" type="slidenum">
              <a:rPr lang="fr-FR" smtClean="0"/>
              <a:t>‹#›</a:t>
            </a:fld>
            <a:endParaRPr lang="fr-FR"/>
          </a:p>
        </p:txBody>
      </p:sp>
    </p:spTree>
    <p:extLst>
      <p:ext uri="{BB962C8B-B14F-4D97-AF65-F5344CB8AC3E}">
        <p14:creationId xmlns:p14="http://schemas.microsoft.com/office/powerpoint/2010/main" val="202418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12A4A21-D939-4124-90B5-F2002D8A4EEC}" type="datetimeFigureOut">
              <a:rPr lang="fr-FR" smtClean="0"/>
              <a:t>28/02/2018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542C63-A750-4D5C-BFD5-BB89AF9F6CCB}" type="slidenum">
              <a:rPr lang="fr-FR" smtClean="0"/>
              <a:t>‹#›</a:t>
            </a:fld>
            <a:endParaRPr lang="fr-FR"/>
          </a:p>
        </p:txBody>
      </p:sp>
    </p:spTree>
    <p:extLst>
      <p:ext uri="{BB962C8B-B14F-4D97-AF65-F5344CB8AC3E}">
        <p14:creationId xmlns:p14="http://schemas.microsoft.com/office/powerpoint/2010/main" val="273309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12A4A21-D939-4124-90B5-F2002D8A4EEC}" type="datetimeFigureOut">
              <a:rPr lang="fr-FR" smtClean="0"/>
              <a:t>28/02/2018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A542C63-A750-4D5C-BFD5-BB89AF9F6CCB}" type="slidenum">
              <a:rPr lang="fr-FR" smtClean="0"/>
              <a:t>‹#›</a:t>
            </a:fld>
            <a:endParaRPr lang="fr-FR"/>
          </a:p>
        </p:txBody>
      </p:sp>
    </p:spTree>
    <p:extLst>
      <p:ext uri="{BB962C8B-B14F-4D97-AF65-F5344CB8AC3E}">
        <p14:creationId xmlns:p14="http://schemas.microsoft.com/office/powerpoint/2010/main" val="8249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12A4A21-D939-4124-90B5-F2002D8A4EEC}" type="datetimeFigureOut">
              <a:rPr lang="fr-FR" smtClean="0"/>
              <a:t>28/02/2018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A542C63-A750-4D5C-BFD5-BB89AF9F6CCB}" type="slidenum">
              <a:rPr lang="fr-FR" smtClean="0"/>
              <a:t>‹#›</a:t>
            </a:fld>
            <a:endParaRPr lang="fr-FR"/>
          </a:p>
        </p:txBody>
      </p:sp>
    </p:spTree>
    <p:extLst>
      <p:ext uri="{BB962C8B-B14F-4D97-AF65-F5344CB8AC3E}">
        <p14:creationId xmlns:p14="http://schemas.microsoft.com/office/powerpoint/2010/main" val="12158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2A4A21-D939-4124-90B5-F2002D8A4EEC}" type="datetimeFigureOut">
              <a:rPr lang="fr-FR" smtClean="0"/>
              <a:t>28/02/2018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A542C63-A750-4D5C-BFD5-BB89AF9F6CCB}" type="slidenum">
              <a:rPr lang="fr-FR" smtClean="0"/>
              <a:t>‹#›</a:t>
            </a:fld>
            <a:endParaRPr lang="fr-FR"/>
          </a:p>
        </p:txBody>
      </p:sp>
    </p:spTree>
    <p:extLst>
      <p:ext uri="{BB962C8B-B14F-4D97-AF65-F5344CB8AC3E}">
        <p14:creationId xmlns:p14="http://schemas.microsoft.com/office/powerpoint/2010/main" val="127156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12A4A21-D939-4124-90B5-F2002D8A4EEC}" type="datetimeFigureOut">
              <a:rPr lang="fr-FR" smtClean="0"/>
              <a:t>28/02/2018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542C63-A750-4D5C-BFD5-BB89AF9F6CCB}" type="slidenum">
              <a:rPr lang="fr-FR" smtClean="0"/>
              <a:t>‹#›</a:t>
            </a:fld>
            <a:endParaRPr lang="fr-FR"/>
          </a:p>
        </p:txBody>
      </p:sp>
    </p:spTree>
    <p:extLst>
      <p:ext uri="{BB962C8B-B14F-4D97-AF65-F5344CB8AC3E}">
        <p14:creationId xmlns:p14="http://schemas.microsoft.com/office/powerpoint/2010/main" val="124354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12A4A21-D939-4124-90B5-F2002D8A4EEC}" type="datetimeFigureOut">
              <a:rPr lang="fr-FR" smtClean="0"/>
              <a:t>28/02/2018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542C63-A750-4D5C-BFD5-BB89AF9F6CCB}" type="slidenum">
              <a:rPr lang="fr-FR" smtClean="0"/>
              <a:t>‹#›</a:t>
            </a:fld>
            <a:endParaRPr lang="fr-FR"/>
          </a:p>
        </p:txBody>
      </p:sp>
    </p:spTree>
    <p:extLst>
      <p:ext uri="{BB962C8B-B14F-4D97-AF65-F5344CB8AC3E}">
        <p14:creationId xmlns:p14="http://schemas.microsoft.com/office/powerpoint/2010/main" val="415366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2A4A21-D939-4124-90B5-F2002D8A4EEC}" type="datetimeFigureOut">
              <a:rPr lang="fr-FR" smtClean="0"/>
              <a:t>28/02/2018</a:t>
            </a:fld>
            <a:endParaRPr lang="fr-F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542C63-A750-4D5C-BFD5-BB89AF9F6CCB}" type="slidenum">
              <a:rPr lang="fr-FR" smtClean="0"/>
              <a:t>‹#›</a:t>
            </a:fld>
            <a:endParaRPr lang="fr-FR"/>
          </a:p>
        </p:txBody>
      </p:sp>
    </p:spTree>
    <p:extLst>
      <p:ext uri="{BB962C8B-B14F-4D97-AF65-F5344CB8AC3E}">
        <p14:creationId xmlns:p14="http://schemas.microsoft.com/office/powerpoint/2010/main" val="2775032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2A4A21-D939-4124-90B5-F2002D8A4EEC}" type="datetimeFigureOut">
              <a:rPr lang="fr-FR" smtClean="0">
                <a:solidFill>
                  <a:prstClr val="black">
                    <a:tint val="75000"/>
                  </a:prstClr>
                </a:solidFill>
              </a:rPr>
              <a:pPr/>
              <a:t>28/02/2018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542C63-A750-4D5C-BFD5-BB89AF9F6CC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2759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955792" y="2876553"/>
            <a:ext cx="3182112" cy="1066799"/>
          </a:xfrm>
        </p:spPr>
        <p:txBody>
          <a:bodyPr>
            <a:noAutofit/>
          </a:bodyPr>
          <a:lstStyle/>
          <a:p>
            <a:pPr algn="l"/>
            <a:r>
              <a:rPr lang="en-GB" sz="1000" b="1" dirty="0" smtClean="0">
                <a:solidFill>
                  <a:schemeClr val="accent1">
                    <a:lumMod val="75000"/>
                  </a:schemeClr>
                </a:solidFill>
                <a:latin typeface="Arial" pitchFamily="34" charset="0"/>
                <a:cs typeface="Arial" pitchFamily="34" charset="0"/>
              </a:rPr>
              <a:t>Evgeny Smirnov</a:t>
            </a:r>
            <a:br>
              <a:rPr lang="en-GB" sz="1000" b="1" dirty="0" smtClean="0">
                <a:solidFill>
                  <a:schemeClr val="accent1">
                    <a:lumMod val="75000"/>
                  </a:schemeClr>
                </a:solidFill>
                <a:latin typeface="Arial" pitchFamily="34" charset="0"/>
                <a:cs typeface="Arial" pitchFamily="34" charset="0"/>
              </a:rPr>
            </a:br>
            <a:r>
              <a:rPr lang="en-GB" sz="1000" b="1" dirty="0" smtClean="0">
                <a:solidFill>
                  <a:schemeClr val="accent1">
                    <a:lumMod val="75000"/>
                  </a:schemeClr>
                </a:solidFill>
                <a:latin typeface="Arial" pitchFamily="34" charset="0"/>
                <a:cs typeface="Arial" pitchFamily="34" charset="0"/>
              </a:rPr>
              <a:t/>
            </a:r>
            <a:br>
              <a:rPr lang="en-GB" sz="1000" b="1" dirty="0" smtClean="0">
                <a:solidFill>
                  <a:schemeClr val="accent1">
                    <a:lumMod val="75000"/>
                  </a:schemeClr>
                </a:solidFill>
                <a:latin typeface="Arial" pitchFamily="34" charset="0"/>
                <a:cs typeface="Arial" pitchFamily="34" charset="0"/>
              </a:rPr>
            </a:br>
            <a:r>
              <a:rPr lang="en-GB" sz="900" b="1" dirty="0" smtClean="0">
                <a:solidFill>
                  <a:schemeClr val="accent1">
                    <a:lumMod val="75000"/>
                  </a:schemeClr>
                </a:solidFill>
                <a:latin typeface="Arial" pitchFamily="34" charset="0"/>
                <a:cs typeface="Arial" pitchFamily="34" charset="0"/>
              </a:rPr>
              <a:t>Associate Director, Policy Advisor</a:t>
            </a:r>
            <a:br>
              <a:rPr lang="en-GB" sz="900" b="1" dirty="0" smtClean="0">
                <a:solidFill>
                  <a:schemeClr val="accent1">
                    <a:lumMod val="75000"/>
                  </a:schemeClr>
                </a:solidFill>
                <a:latin typeface="Arial" pitchFamily="34" charset="0"/>
                <a:cs typeface="Arial" pitchFamily="34" charset="0"/>
              </a:rPr>
            </a:br>
            <a:r>
              <a:rPr lang="en-GB" sz="900" b="1" dirty="0" smtClean="0">
                <a:solidFill>
                  <a:schemeClr val="accent1">
                    <a:lumMod val="75000"/>
                  </a:schemeClr>
                </a:solidFill>
                <a:latin typeface="Arial" pitchFamily="34" charset="0"/>
                <a:cs typeface="Arial" pitchFamily="34" charset="0"/>
              </a:rPr>
              <a:t>Procurement Policy and Advisory Department </a:t>
            </a:r>
            <a:r>
              <a:rPr lang="en-GB" sz="900" b="1" dirty="0" smtClean="0">
                <a:solidFill>
                  <a:schemeClr val="accent1">
                    <a:lumMod val="75000"/>
                  </a:schemeClr>
                </a:solidFill>
                <a:latin typeface="Arial" pitchFamily="34" charset="0"/>
                <a:cs typeface="Arial" pitchFamily="34" charset="0"/>
              </a:rPr>
              <a:t/>
            </a:r>
            <a:br>
              <a:rPr lang="en-GB" sz="900" b="1" dirty="0" smtClean="0">
                <a:solidFill>
                  <a:schemeClr val="accent1">
                    <a:lumMod val="75000"/>
                  </a:schemeClr>
                </a:solidFill>
                <a:latin typeface="Arial" pitchFamily="34" charset="0"/>
                <a:cs typeface="Arial" pitchFamily="34" charset="0"/>
              </a:rPr>
            </a:br>
            <a:r>
              <a:rPr lang="en-GB" sz="900" b="1" dirty="0" smtClean="0">
                <a:solidFill>
                  <a:schemeClr val="accent1">
                    <a:lumMod val="75000"/>
                  </a:schemeClr>
                </a:solidFill>
                <a:latin typeface="Arial" pitchFamily="34" charset="0"/>
                <a:cs typeface="Arial" pitchFamily="34" charset="0"/>
              </a:rPr>
              <a:t/>
            </a:r>
            <a:br>
              <a:rPr lang="en-GB" sz="900" b="1" dirty="0" smtClean="0">
                <a:solidFill>
                  <a:schemeClr val="accent1">
                    <a:lumMod val="75000"/>
                  </a:schemeClr>
                </a:solidFill>
                <a:latin typeface="Arial" pitchFamily="34" charset="0"/>
                <a:cs typeface="Arial" pitchFamily="34" charset="0"/>
              </a:rPr>
            </a:br>
            <a:r>
              <a:rPr lang="en-GB" sz="900" b="1" dirty="0">
                <a:solidFill>
                  <a:schemeClr val="accent1">
                    <a:lumMod val="75000"/>
                  </a:schemeClr>
                </a:solidFill>
                <a:latin typeface="Arial" pitchFamily="34" charset="0"/>
                <a:cs typeface="Arial" pitchFamily="34" charset="0"/>
              </a:rPr>
              <a:t>European Bank for Reconstruction and Development</a:t>
            </a:r>
            <a:r>
              <a:rPr lang="en-GB" sz="1000" b="1" dirty="0">
                <a:solidFill>
                  <a:schemeClr val="accent1">
                    <a:lumMod val="75000"/>
                  </a:schemeClr>
                </a:solidFill>
                <a:latin typeface="Arial" pitchFamily="34" charset="0"/>
                <a:cs typeface="Arial" pitchFamily="34" charset="0"/>
              </a:rPr>
              <a:t/>
            </a:r>
            <a:br>
              <a:rPr lang="en-GB" sz="1000" b="1" dirty="0">
                <a:solidFill>
                  <a:schemeClr val="accent1">
                    <a:lumMod val="75000"/>
                  </a:schemeClr>
                </a:solidFill>
                <a:latin typeface="Arial" pitchFamily="34" charset="0"/>
                <a:cs typeface="Arial" pitchFamily="34" charset="0"/>
              </a:rPr>
            </a:br>
            <a:endParaRPr lang="en-GB" sz="1000" b="1" dirty="0">
              <a:solidFill>
                <a:schemeClr val="accent1">
                  <a:lumMod val="75000"/>
                </a:schemeClr>
              </a:solidFill>
              <a:latin typeface="Arial" pitchFamily="34" charset="0"/>
              <a:cs typeface="Arial" pitchFamily="34" charset="0"/>
            </a:endParaRPr>
          </a:p>
        </p:txBody>
      </p:sp>
      <p:sp>
        <p:nvSpPr>
          <p:cNvPr id="4" name="TextBox 3"/>
          <p:cNvSpPr txBox="1"/>
          <p:nvPr/>
        </p:nvSpPr>
        <p:spPr>
          <a:xfrm>
            <a:off x="6019800" y="1276350"/>
            <a:ext cx="2971800" cy="1292662"/>
          </a:xfrm>
          <a:prstGeom prst="rect">
            <a:avLst/>
          </a:prstGeom>
          <a:noFill/>
        </p:spPr>
        <p:txBody>
          <a:bodyPr wrap="square" rtlCol="0">
            <a:spAutoFit/>
          </a:bodyPr>
          <a:lstStyle/>
          <a:p>
            <a:endParaRPr lang="en-GB" dirty="0">
              <a:solidFill>
                <a:prstClr val="black"/>
              </a:solidFill>
            </a:endParaRPr>
          </a:p>
          <a:p>
            <a:r>
              <a:rPr lang="en-GB" sz="1400" b="1" dirty="0" smtClean="0">
                <a:solidFill>
                  <a:srgbClr val="4F81BD">
                    <a:lumMod val="75000"/>
                  </a:srgbClr>
                </a:solidFill>
                <a:latin typeface="Arial" pitchFamily="34" charset="0"/>
                <a:cs typeface="Arial" pitchFamily="34" charset="0"/>
              </a:rPr>
              <a:t>VARIATION CLAUSES</a:t>
            </a:r>
          </a:p>
          <a:p>
            <a:r>
              <a:rPr lang="en-GB" sz="1400" b="1" dirty="0">
                <a:solidFill>
                  <a:srgbClr val="4F81BD">
                    <a:lumMod val="75000"/>
                  </a:srgbClr>
                </a:solidFill>
                <a:latin typeface="Arial" pitchFamily="34" charset="0"/>
                <a:cs typeface="Arial" pitchFamily="34" charset="0"/>
              </a:rPr>
              <a:t>t</a:t>
            </a:r>
            <a:r>
              <a:rPr lang="en-GB" sz="1400" b="1" dirty="0" smtClean="0">
                <a:solidFill>
                  <a:srgbClr val="4F81BD">
                    <a:lumMod val="75000"/>
                  </a:srgbClr>
                </a:solidFill>
                <a:latin typeface="Arial" pitchFamily="34" charset="0"/>
                <a:cs typeface="Arial" pitchFamily="34" charset="0"/>
              </a:rPr>
              <a:t>he </a:t>
            </a:r>
            <a:r>
              <a:rPr lang="en-GB" sz="1400" b="1" dirty="0" smtClean="0">
                <a:solidFill>
                  <a:srgbClr val="4F81BD">
                    <a:lumMod val="75000"/>
                  </a:srgbClr>
                </a:solidFill>
                <a:latin typeface="Arial" pitchFamily="34" charset="0"/>
                <a:cs typeface="Arial" pitchFamily="34" charset="0"/>
              </a:rPr>
              <a:t>public sector and MDB perspective </a:t>
            </a:r>
            <a:r>
              <a:rPr lang="en-GB" sz="1100" b="1" dirty="0">
                <a:solidFill>
                  <a:srgbClr val="4F81BD">
                    <a:lumMod val="75000"/>
                  </a:srgbClr>
                </a:solidFill>
                <a:latin typeface="Arial" pitchFamily="34" charset="0"/>
                <a:cs typeface="Arial" pitchFamily="34" charset="0"/>
              </a:rPr>
              <a:t>	</a:t>
            </a:r>
          </a:p>
          <a:p>
            <a:endParaRPr lang="en-GB" dirty="0">
              <a:solidFill>
                <a:prstClr val="black"/>
              </a:solidFill>
            </a:endParaRPr>
          </a:p>
        </p:txBody>
      </p:sp>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72200" y="3867148"/>
            <a:ext cx="2316603" cy="8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106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872" y="2647950"/>
            <a:ext cx="7501128" cy="2031325"/>
          </a:xfrm>
          <a:prstGeom prst="rect">
            <a:avLst/>
          </a:prstGeom>
        </p:spPr>
        <p:txBody>
          <a:bodyPr wrap="square">
            <a:spAutoFit/>
          </a:bodyPr>
          <a:lstStyle/>
          <a:p>
            <a:r>
              <a:rPr lang="en-GB" sz="1400" b="1" dirty="0" smtClean="0">
                <a:solidFill>
                  <a:schemeClr val="accent1">
                    <a:lumMod val="75000"/>
                  </a:schemeClr>
                </a:solidFill>
              </a:rPr>
              <a:t>Procurement Policies and Rules</a:t>
            </a:r>
          </a:p>
          <a:p>
            <a:endParaRPr lang="en-GB" sz="600" b="1" dirty="0" smtClean="0">
              <a:solidFill>
                <a:schemeClr val="accent1">
                  <a:lumMod val="75000"/>
                </a:schemeClr>
              </a:solidFill>
            </a:endParaRPr>
          </a:p>
          <a:p>
            <a:pPr>
              <a:spcAft>
                <a:spcPts val="600"/>
              </a:spcAft>
            </a:pPr>
            <a:r>
              <a:rPr lang="en-GB" sz="1200" b="1" dirty="0" smtClean="0">
                <a:solidFill>
                  <a:schemeClr val="accent1">
                    <a:lumMod val="75000"/>
                  </a:schemeClr>
                </a:solidFill>
              </a:rPr>
              <a:t>Contract </a:t>
            </a:r>
            <a:r>
              <a:rPr lang="en-GB" sz="1200" b="1" dirty="0">
                <a:solidFill>
                  <a:schemeClr val="accent1">
                    <a:lumMod val="75000"/>
                  </a:schemeClr>
                </a:solidFill>
              </a:rPr>
              <a:t>Administration</a:t>
            </a:r>
          </a:p>
          <a:p>
            <a:pPr>
              <a:spcAft>
                <a:spcPts val="600"/>
              </a:spcAft>
            </a:pPr>
            <a:r>
              <a:rPr lang="en-GB" sz="1200" dirty="0">
                <a:solidFill>
                  <a:schemeClr val="accent1">
                    <a:lumMod val="75000"/>
                  </a:schemeClr>
                </a:solidFill>
              </a:rPr>
              <a:t>3.30 The client shall administer contracts with </a:t>
            </a:r>
            <a:r>
              <a:rPr lang="en-GB" sz="1200" dirty="0" smtClean="0">
                <a:solidFill>
                  <a:schemeClr val="accent1">
                    <a:lumMod val="75000"/>
                  </a:schemeClr>
                </a:solidFill>
              </a:rPr>
              <a:t>due diligence </a:t>
            </a:r>
            <a:r>
              <a:rPr lang="en-GB" sz="1200" dirty="0">
                <a:solidFill>
                  <a:schemeClr val="accent1">
                    <a:lumMod val="75000"/>
                  </a:schemeClr>
                </a:solidFill>
              </a:rPr>
              <a:t>and shall monitor and </a:t>
            </a:r>
            <a:r>
              <a:rPr lang="en-GB" sz="1200" dirty="0" smtClean="0">
                <a:solidFill>
                  <a:schemeClr val="accent1">
                    <a:lumMod val="75000"/>
                  </a:schemeClr>
                </a:solidFill>
              </a:rPr>
              <a:t>periodically report </a:t>
            </a:r>
            <a:r>
              <a:rPr lang="en-GB" sz="1200" dirty="0">
                <a:solidFill>
                  <a:schemeClr val="accent1">
                    <a:lumMod val="75000"/>
                  </a:schemeClr>
                </a:solidFill>
              </a:rPr>
              <a:t>to the Bank on the performance </a:t>
            </a:r>
            <a:r>
              <a:rPr lang="en-GB" sz="1200" dirty="0" smtClean="0">
                <a:solidFill>
                  <a:schemeClr val="accent1">
                    <a:lumMod val="75000"/>
                  </a:schemeClr>
                </a:solidFill>
              </a:rPr>
              <a:t>of contracts</a:t>
            </a:r>
            <a:r>
              <a:rPr lang="en-GB" sz="1200" dirty="0">
                <a:solidFill>
                  <a:schemeClr val="accent1">
                    <a:lumMod val="75000"/>
                  </a:schemeClr>
                </a:solidFill>
              </a:rPr>
              <a:t>.</a:t>
            </a:r>
          </a:p>
          <a:p>
            <a:pPr>
              <a:spcAft>
                <a:spcPts val="600"/>
              </a:spcAft>
            </a:pPr>
            <a:r>
              <a:rPr lang="en-GB" sz="1200" dirty="0">
                <a:solidFill>
                  <a:schemeClr val="accent1">
                    <a:lumMod val="75000"/>
                  </a:schemeClr>
                </a:solidFill>
              </a:rPr>
              <a:t>3.31 Before agreeing to any modification or </a:t>
            </a:r>
            <a:r>
              <a:rPr lang="en-GB" sz="1200" dirty="0" smtClean="0">
                <a:solidFill>
                  <a:schemeClr val="accent1">
                    <a:lumMod val="75000"/>
                  </a:schemeClr>
                </a:solidFill>
              </a:rPr>
              <a:t>waiver of </a:t>
            </a:r>
            <a:r>
              <a:rPr lang="en-GB" sz="1200" dirty="0">
                <a:solidFill>
                  <a:schemeClr val="accent1">
                    <a:lumMod val="75000"/>
                  </a:schemeClr>
                </a:solidFill>
              </a:rPr>
              <a:t>the terms and conditions of a contract </a:t>
            </a:r>
            <a:r>
              <a:rPr lang="en-GB" sz="1200" dirty="0" smtClean="0">
                <a:solidFill>
                  <a:schemeClr val="accent1">
                    <a:lumMod val="75000"/>
                  </a:schemeClr>
                </a:solidFill>
              </a:rPr>
              <a:t>or granting </a:t>
            </a:r>
            <a:r>
              <a:rPr lang="en-GB" sz="1200" dirty="0">
                <a:solidFill>
                  <a:schemeClr val="accent1">
                    <a:lumMod val="75000"/>
                  </a:schemeClr>
                </a:solidFill>
              </a:rPr>
              <a:t>an extension of the stipulated </a:t>
            </a:r>
            <a:r>
              <a:rPr lang="en-GB" sz="1200" dirty="0" smtClean="0">
                <a:solidFill>
                  <a:schemeClr val="accent1">
                    <a:lumMod val="75000"/>
                  </a:schemeClr>
                </a:solidFill>
              </a:rPr>
              <a:t>time for </a:t>
            </a:r>
            <a:r>
              <a:rPr lang="en-GB" sz="1200" dirty="0">
                <a:solidFill>
                  <a:schemeClr val="accent1">
                    <a:lumMod val="75000"/>
                  </a:schemeClr>
                </a:solidFill>
              </a:rPr>
              <a:t>performance (except in cases of </a:t>
            </a:r>
            <a:r>
              <a:rPr lang="en-GB" sz="1200" dirty="0" smtClean="0">
                <a:solidFill>
                  <a:schemeClr val="accent1">
                    <a:lumMod val="75000"/>
                  </a:schemeClr>
                </a:solidFill>
              </a:rPr>
              <a:t>extreme urgency </a:t>
            </a:r>
            <a:r>
              <a:rPr lang="en-GB" sz="1200" dirty="0">
                <a:solidFill>
                  <a:schemeClr val="accent1">
                    <a:lumMod val="75000"/>
                  </a:schemeClr>
                </a:solidFill>
              </a:rPr>
              <a:t>brought about by </a:t>
            </a:r>
            <a:r>
              <a:rPr lang="en-GB" sz="1200" dirty="0" smtClean="0">
                <a:solidFill>
                  <a:schemeClr val="accent1">
                    <a:lumMod val="75000"/>
                  </a:schemeClr>
                </a:solidFill>
              </a:rPr>
              <a:t>unforeseeable events </a:t>
            </a:r>
            <a:r>
              <a:rPr lang="en-GB" sz="1200" dirty="0">
                <a:solidFill>
                  <a:schemeClr val="accent1">
                    <a:lumMod val="75000"/>
                  </a:schemeClr>
                </a:solidFill>
              </a:rPr>
              <a:t>not attributable to the procuring entity</a:t>
            </a:r>
            <a:r>
              <a:rPr lang="en-GB" sz="1200" dirty="0" smtClean="0">
                <a:solidFill>
                  <a:schemeClr val="accent1">
                    <a:lumMod val="75000"/>
                  </a:schemeClr>
                </a:solidFill>
              </a:rPr>
              <a:t>), the </a:t>
            </a:r>
            <a:r>
              <a:rPr lang="en-GB" sz="1200" dirty="0">
                <a:solidFill>
                  <a:schemeClr val="accent1">
                    <a:lumMod val="75000"/>
                  </a:schemeClr>
                </a:solidFill>
              </a:rPr>
              <a:t>client shall obtain the Bank’s no </a:t>
            </a:r>
            <a:r>
              <a:rPr lang="en-GB" sz="1200" dirty="0" smtClean="0">
                <a:solidFill>
                  <a:schemeClr val="accent1">
                    <a:lumMod val="75000"/>
                  </a:schemeClr>
                </a:solidFill>
              </a:rPr>
              <a:t>objection to </a:t>
            </a:r>
            <a:r>
              <a:rPr lang="en-GB" sz="1200" dirty="0">
                <a:solidFill>
                  <a:schemeClr val="accent1">
                    <a:lumMod val="75000"/>
                  </a:schemeClr>
                </a:solidFill>
              </a:rPr>
              <a:t>the proposed modification, waiver </a:t>
            </a:r>
            <a:r>
              <a:rPr lang="en-GB" sz="1200" dirty="0" smtClean="0">
                <a:solidFill>
                  <a:schemeClr val="accent1">
                    <a:lumMod val="75000"/>
                  </a:schemeClr>
                </a:solidFill>
              </a:rPr>
              <a:t>or extension</a:t>
            </a:r>
            <a:r>
              <a:rPr lang="en-GB" sz="1200" dirty="0">
                <a:solidFill>
                  <a:schemeClr val="accent1">
                    <a:lumMod val="75000"/>
                  </a:schemeClr>
                </a:solidFill>
              </a:rPr>
              <a:t>. Change or variation orders </a:t>
            </a:r>
            <a:r>
              <a:rPr lang="en-GB" sz="1200" dirty="0" smtClean="0">
                <a:solidFill>
                  <a:schemeClr val="accent1">
                    <a:lumMod val="75000"/>
                  </a:schemeClr>
                </a:solidFill>
              </a:rPr>
              <a:t>made in </a:t>
            </a:r>
            <a:r>
              <a:rPr lang="en-GB" sz="1200" dirty="0">
                <a:solidFill>
                  <a:schemeClr val="accent1">
                    <a:lumMod val="75000"/>
                  </a:schemeClr>
                </a:solidFill>
              </a:rPr>
              <a:t>accordance with the terms and </a:t>
            </a:r>
            <a:r>
              <a:rPr lang="en-GB" sz="1200" dirty="0" smtClean="0">
                <a:solidFill>
                  <a:schemeClr val="accent1">
                    <a:lumMod val="75000"/>
                  </a:schemeClr>
                </a:solidFill>
              </a:rPr>
              <a:t>conditions of </a:t>
            </a:r>
            <a:r>
              <a:rPr lang="en-GB" sz="1200" dirty="0">
                <a:solidFill>
                  <a:schemeClr val="accent1">
                    <a:lumMod val="75000"/>
                  </a:schemeClr>
                </a:solidFill>
              </a:rPr>
              <a:t>the contract shall be subject to the </a:t>
            </a:r>
            <a:r>
              <a:rPr lang="en-GB" sz="1200" dirty="0" smtClean="0">
                <a:solidFill>
                  <a:schemeClr val="accent1">
                    <a:lumMod val="75000"/>
                  </a:schemeClr>
                </a:solidFill>
              </a:rPr>
              <a:t>Bank’s review </a:t>
            </a:r>
            <a:r>
              <a:rPr lang="en-GB" sz="1200" dirty="0">
                <a:solidFill>
                  <a:schemeClr val="accent1">
                    <a:lumMod val="75000"/>
                  </a:schemeClr>
                </a:solidFill>
              </a:rPr>
              <a:t>before a no objection can be given </a:t>
            </a:r>
            <a:r>
              <a:rPr lang="en-GB" sz="1200" dirty="0" smtClean="0">
                <a:solidFill>
                  <a:schemeClr val="accent1">
                    <a:lumMod val="75000"/>
                  </a:schemeClr>
                </a:solidFill>
              </a:rPr>
              <a:t>for disbursement</a:t>
            </a:r>
            <a:r>
              <a:rPr lang="en-GB" sz="1200" dirty="0">
                <a:solidFill>
                  <a:schemeClr val="accent1">
                    <a:lumMod val="75000"/>
                  </a:schemeClr>
                </a:solidFill>
              </a:rPr>
              <a:t>.</a:t>
            </a:r>
            <a:endParaRPr lang="en-GB" sz="1200" dirty="0">
              <a:solidFill>
                <a:schemeClr val="accent1">
                  <a:lumMod val="75000"/>
                </a:schemeClr>
              </a:solidFill>
            </a:endParaRPr>
          </a:p>
        </p:txBody>
      </p:sp>
      <p:sp>
        <p:nvSpPr>
          <p:cNvPr id="8" name="Rectangle 7"/>
          <p:cNvSpPr/>
          <p:nvPr/>
        </p:nvSpPr>
        <p:spPr>
          <a:xfrm>
            <a:off x="499872" y="971550"/>
            <a:ext cx="8415528" cy="1661993"/>
          </a:xfrm>
          <a:prstGeom prst="rect">
            <a:avLst/>
          </a:prstGeom>
        </p:spPr>
        <p:txBody>
          <a:bodyPr wrap="square">
            <a:spAutoFit/>
          </a:bodyPr>
          <a:lstStyle/>
          <a:p>
            <a:r>
              <a:rPr lang="en-GB" sz="1400" b="1" dirty="0" smtClean="0">
                <a:solidFill>
                  <a:schemeClr val="accent1">
                    <a:lumMod val="75000"/>
                  </a:schemeClr>
                </a:solidFill>
              </a:rPr>
              <a:t>Agreement establishing the European bank for Reconstruction and Development </a:t>
            </a:r>
          </a:p>
          <a:p>
            <a:endParaRPr lang="en-GB" sz="600" b="1" dirty="0" smtClean="0">
              <a:solidFill>
                <a:schemeClr val="accent1">
                  <a:lumMod val="75000"/>
                </a:schemeClr>
              </a:solidFill>
            </a:endParaRPr>
          </a:p>
          <a:p>
            <a:r>
              <a:rPr lang="en-GB" sz="1200" b="1" dirty="0" smtClean="0">
                <a:solidFill>
                  <a:schemeClr val="accent1">
                    <a:lumMod val="75000"/>
                  </a:schemeClr>
                </a:solidFill>
              </a:rPr>
              <a:t>Chapter </a:t>
            </a:r>
            <a:r>
              <a:rPr lang="en-GB" sz="1200" b="1" dirty="0">
                <a:solidFill>
                  <a:schemeClr val="accent1">
                    <a:lumMod val="75000"/>
                  </a:schemeClr>
                </a:solidFill>
              </a:rPr>
              <a:t>III: </a:t>
            </a:r>
            <a:r>
              <a:rPr lang="en-GB" sz="1200" b="1" dirty="0" smtClean="0">
                <a:solidFill>
                  <a:schemeClr val="accent1">
                    <a:lumMod val="75000"/>
                  </a:schemeClr>
                </a:solidFill>
              </a:rPr>
              <a:t>	Operations </a:t>
            </a:r>
          </a:p>
          <a:p>
            <a:pPr>
              <a:spcAft>
                <a:spcPts val="600"/>
              </a:spcAft>
            </a:pPr>
            <a:r>
              <a:rPr lang="en-GB" sz="1200" b="1" dirty="0" smtClean="0">
                <a:solidFill>
                  <a:schemeClr val="accent1">
                    <a:lumMod val="75000"/>
                  </a:schemeClr>
                </a:solidFill>
              </a:rPr>
              <a:t>Article 13: 	Operating principles</a:t>
            </a:r>
            <a:endParaRPr lang="en-GB" sz="1200" b="1" dirty="0">
              <a:solidFill>
                <a:schemeClr val="accent1">
                  <a:lumMod val="75000"/>
                </a:schemeClr>
              </a:solidFill>
            </a:endParaRPr>
          </a:p>
          <a:p>
            <a:pPr>
              <a:spcAft>
                <a:spcPts val="600"/>
              </a:spcAft>
            </a:pPr>
            <a:r>
              <a:rPr lang="en-GB" sz="1200" dirty="0" smtClean="0">
                <a:solidFill>
                  <a:schemeClr val="accent1">
                    <a:lumMod val="75000"/>
                  </a:schemeClr>
                </a:solidFill>
              </a:rPr>
              <a:t>The </a:t>
            </a:r>
            <a:r>
              <a:rPr lang="en-GB" sz="1200" dirty="0">
                <a:solidFill>
                  <a:schemeClr val="accent1">
                    <a:lumMod val="75000"/>
                  </a:schemeClr>
                </a:solidFill>
              </a:rPr>
              <a:t>Bank shall operate in accordance with the following principles</a:t>
            </a:r>
            <a:r>
              <a:rPr lang="en-GB" sz="1200" dirty="0">
                <a:solidFill>
                  <a:schemeClr val="accent1">
                    <a:lumMod val="75000"/>
                  </a:schemeClr>
                </a:solidFill>
              </a:rPr>
              <a:t>:</a:t>
            </a:r>
          </a:p>
          <a:p>
            <a:r>
              <a:rPr lang="en-GB" sz="1200" dirty="0" smtClean="0">
                <a:solidFill>
                  <a:schemeClr val="accent1">
                    <a:lumMod val="75000"/>
                  </a:schemeClr>
                </a:solidFill>
              </a:rPr>
              <a:t>(xiii) </a:t>
            </a:r>
            <a:r>
              <a:rPr lang="en-GB" sz="1200" dirty="0">
                <a:solidFill>
                  <a:schemeClr val="accent1">
                    <a:lumMod val="75000"/>
                  </a:schemeClr>
                </a:solidFill>
              </a:rPr>
              <a:t>the </a:t>
            </a:r>
            <a:r>
              <a:rPr lang="en-GB" sz="1200" dirty="0">
                <a:solidFill>
                  <a:schemeClr val="accent1">
                    <a:lumMod val="75000"/>
                  </a:schemeClr>
                </a:solidFill>
              </a:rPr>
              <a:t>Bank shall take the necessary measures to ensure that the proceeds of any loan made, guaranteed or participated in by the Bank, or any equity investment, are used only for the purposes for which the loan or the equity investment was granted and with due attention to considerations of economy and efficiency.</a:t>
            </a:r>
          </a:p>
        </p:txBody>
      </p:sp>
    </p:spTree>
    <p:extLst>
      <p:ext uri="{BB962C8B-B14F-4D97-AF65-F5344CB8AC3E}">
        <p14:creationId xmlns:p14="http://schemas.microsoft.com/office/powerpoint/2010/main" val="418573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1"/>
          <a:stretch/>
        </p:blipFill>
        <p:spPr bwMode="auto">
          <a:xfrm>
            <a:off x="2667000" y="1472184"/>
            <a:ext cx="4976495" cy="3399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707" name="Title 1"/>
          <p:cNvSpPr>
            <a:spLocks noGrp="1"/>
          </p:cNvSpPr>
          <p:nvPr>
            <p:ph type="title"/>
          </p:nvPr>
        </p:nvSpPr>
        <p:spPr>
          <a:xfrm>
            <a:off x="36576" y="819150"/>
            <a:ext cx="8229600" cy="857250"/>
          </a:xfrm>
        </p:spPr>
        <p:txBody>
          <a:bodyPr>
            <a:normAutofit/>
          </a:bodyPr>
          <a:lstStyle/>
          <a:p>
            <a:r>
              <a:rPr lang="en-GB" altLang="en-US" sz="2000" b="1" dirty="0" smtClean="0">
                <a:solidFill>
                  <a:schemeClr val="accent1">
                    <a:lumMod val="75000"/>
                  </a:schemeClr>
                </a:solidFill>
                <a:ea typeface="ＭＳ Ｐゴシック" pitchFamily="34" charset="-128"/>
              </a:rPr>
              <a:t>PROHIBITED PRACTICES</a:t>
            </a:r>
            <a:endParaRPr lang="en-GB" altLang="en-US" sz="2000" b="1" dirty="0">
              <a:solidFill>
                <a:schemeClr val="accent1">
                  <a:lumMod val="75000"/>
                </a:schemeClr>
              </a:solidFill>
              <a:ea typeface="ＭＳ Ｐゴシック" pitchFamily="34" charset="-128"/>
            </a:endParaRPr>
          </a:p>
        </p:txBody>
      </p:sp>
      <p:sp>
        <p:nvSpPr>
          <p:cNvPr id="72708" name="Content Placeholder 2"/>
          <p:cNvSpPr>
            <a:spLocks noGrp="1"/>
          </p:cNvSpPr>
          <p:nvPr>
            <p:ph idx="1"/>
          </p:nvPr>
        </p:nvSpPr>
        <p:spPr>
          <a:xfrm>
            <a:off x="457200" y="2800350"/>
            <a:ext cx="7690338" cy="1038225"/>
          </a:xfrm>
        </p:spPr>
        <p:txBody>
          <a:bodyPr>
            <a:noAutofit/>
          </a:bodyPr>
          <a:lstStyle/>
          <a:p>
            <a:pPr>
              <a:spcBef>
                <a:spcPct val="0"/>
              </a:spcBef>
              <a:buClr>
                <a:srgbClr val="FF0000"/>
              </a:buClr>
            </a:pPr>
            <a:r>
              <a:rPr lang="en-GB" altLang="en-US" sz="1400" b="1" dirty="0">
                <a:solidFill>
                  <a:srgbClr val="FF0000"/>
                </a:solidFill>
                <a:ea typeface="ＭＳ Ｐゴシック" pitchFamily="34" charset="-128"/>
              </a:rPr>
              <a:t>Corrupt </a:t>
            </a:r>
            <a:r>
              <a:rPr lang="en-GB" altLang="en-US" sz="1400" b="1" dirty="0" smtClean="0">
                <a:solidFill>
                  <a:srgbClr val="FF0000"/>
                </a:solidFill>
                <a:ea typeface="ＭＳ Ｐゴシック" pitchFamily="34" charset="-128"/>
              </a:rPr>
              <a:t>practices</a:t>
            </a:r>
          </a:p>
          <a:p>
            <a:pPr>
              <a:spcBef>
                <a:spcPct val="0"/>
              </a:spcBef>
              <a:buClr>
                <a:srgbClr val="FF0000"/>
              </a:buClr>
            </a:pPr>
            <a:r>
              <a:rPr lang="en-GB" altLang="en-US" sz="1400" b="1" dirty="0">
                <a:solidFill>
                  <a:srgbClr val="FF0000"/>
                </a:solidFill>
                <a:ea typeface="ＭＳ Ｐゴシック" pitchFamily="34" charset="-128"/>
              </a:rPr>
              <a:t>Fraudulent </a:t>
            </a:r>
            <a:r>
              <a:rPr lang="en-GB" altLang="en-US" sz="1400" b="1" dirty="0" smtClean="0">
                <a:solidFill>
                  <a:srgbClr val="FF0000"/>
                </a:solidFill>
                <a:ea typeface="ＭＳ Ｐゴシック" pitchFamily="34" charset="-128"/>
              </a:rPr>
              <a:t>practices</a:t>
            </a:r>
            <a:endParaRPr lang="en-GB" altLang="en-US" sz="1400" b="1" dirty="0">
              <a:solidFill>
                <a:srgbClr val="FF0000"/>
              </a:solidFill>
              <a:ea typeface="ＭＳ Ｐゴシック" pitchFamily="34" charset="-128"/>
            </a:endParaRPr>
          </a:p>
          <a:p>
            <a:pPr>
              <a:spcBef>
                <a:spcPct val="0"/>
              </a:spcBef>
              <a:buClr>
                <a:srgbClr val="FF0000"/>
              </a:buClr>
            </a:pPr>
            <a:r>
              <a:rPr lang="en-GB" altLang="en-US" sz="1400" b="1" dirty="0" smtClean="0">
                <a:solidFill>
                  <a:srgbClr val="FF0000"/>
                </a:solidFill>
                <a:ea typeface="ＭＳ Ｐゴシック" pitchFamily="34" charset="-128"/>
              </a:rPr>
              <a:t>Coercive practices</a:t>
            </a:r>
            <a:endParaRPr lang="en-GB" altLang="en-US" sz="1400" b="1" dirty="0">
              <a:solidFill>
                <a:srgbClr val="FF0000"/>
              </a:solidFill>
              <a:ea typeface="ＭＳ Ｐゴシック" pitchFamily="34" charset="-128"/>
            </a:endParaRPr>
          </a:p>
          <a:p>
            <a:pPr>
              <a:spcBef>
                <a:spcPct val="0"/>
              </a:spcBef>
              <a:buClr>
                <a:srgbClr val="FF0000"/>
              </a:buClr>
            </a:pPr>
            <a:r>
              <a:rPr lang="en-GB" altLang="en-US" sz="1400" b="1" dirty="0">
                <a:solidFill>
                  <a:srgbClr val="FF0000"/>
                </a:solidFill>
                <a:ea typeface="ＭＳ Ｐゴシック" pitchFamily="34" charset="-128"/>
              </a:rPr>
              <a:t>Collusive </a:t>
            </a:r>
            <a:r>
              <a:rPr lang="en-GB" altLang="en-US" sz="1400" b="1" dirty="0" smtClean="0">
                <a:solidFill>
                  <a:srgbClr val="FF0000"/>
                </a:solidFill>
                <a:ea typeface="ＭＳ Ｐゴシック" pitchFamily="34" charset="-128"/>
              </a:rPr>
              <a:t>practices</a:t>
            </a:r>
          </a:p>
          <a:p>
            <a:pPr>
              <a:spcBef>
                <a:spcPct val="0"/>
              </a:spcBef>
              <a:buClr>
                <a:srgbClr val="FF0000"/>
              </a:buClr>
            </a:pPr>
            <a:r>
              <a:rPr lang="en-GB" altLang="en-US" sz="1400" b="1" dirty="0" smtClean="0">
                <a:solidFill>
                  <a:srgbClr val="FF0000"/>
                </a:solidFill>
                <a:ea typeface="ＭＳ Ｐゴシック" pitchFamily="34" charset="-128"/>
              </a:rPr>
              <a:t>Obstructive practices</a:t>
            </a:r>
          </a:p>
          <a:p>
            <a:pPr>
              <a:spcBef>
                <a:spcPct val="0"/>
              </a:spcBef>
              <a:buClr>
                <a:srgbClr val="FF0000"/>
              </a:buClr>
            </a:pPr>
            <a:r>
              <a:rPr lang="en-GB" altLang="en-US" sz="1400" b="1" dirty="0" smtClean="0">
                <a:solidFill>
                  <a:srgbClr val="FF0000"/>
                </a:solidFill>
                <a:ea typeface="ＭＳ Ｐゴシック" pitchFamily="34" charset="-128"/>
              </a:rPr>
              <a:t>Theft</a:t>
            </a:r>
          </a:p>
          <a:p>
            <a:pPr>
              <a:spcBef>
                <a:spcPct val="0"/>
              </a:spcBef>
              <a:buClr>
                <a:srgbClr val="FF0000"/>
              </a:buClr>
            </a:pPr>
            <a:r>
              <a:rPr lang="en-GB" altLang="en-US" sz="1400" b="1" dirty="0" smtClean="0">
                <a:solidFill>
                  <a:srgbClr val="FF0000"/>
                </a:solidFill>
                <a:ea typeface="ＭＳ Ｐゴシック" pitchFamily="34" charset="-128"/>
              </a:rPr>
              <a:t>Misuse of the Bank’s resources</a:t>
            </a:r>
          </a:p>
          <a:p>
            <a:pPr>
              <a:spcBef>
                <a:spcPct val="0"/>
              </a:spcBef>
              <a:buClr>
                <a:srgbClr val="FF0000"/>
              </a:buClr>
            </a:pPr>
            <a:endParaRPr lang="en-GB" altLang="en-US" sz="1400" b="1" dirty="0">
              <a:solidFill>
                <a:srgbClr val="FF0000"/>
              </a:solidFill>
              <a:ea typeface="ＭＳ Ｐゴシック" pitchFamily="34" charset="-128"/>
            </a:endParaRPr>
          </a:p>
        </p:txBody>
      </p:sp>
    </p:spTree>
    <p:extLst>
      <p:ext uri="{BB962C8B-B14F-4D97-AF65-F5344CB8AC3E}">
        <p14:creationId xmlns:p14="http://schemas.microsoft.com/office/powerpoint/2010/main" val="9711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Rot="1" noChangeAspect="1" noMove="1" noResize="1" noEditPoints="1" noAdjustHandles="1" noChangeArrowheads="1" noChangeShapeType="1" noTextEdit="1"/>
          </p:cNvSpPr>
          <p:nvPr/>
        </p:nvSpPr>
        <p:spPr bwMode="auto">
          <a:xfrm>
            <a:off x="2642616" y="2476500"/>
            <a:ext cx="5307584" cy="1117092"/>
          </a:xfrm>
          <a:prstGeom prst="rect">
            <a:avLst/>
          </a:prstGeom>
          <a:blipFill rotWithShape="1">
            <a:blip r:embed="rId3"/>
            <a:srcRect/>
            <a:stretch>
              <a:fillRect l="-35190" t="-106194" r="-1" b="-13874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lstStyle>
            <a:lvl1pPr marL="342900" indent="-342900" algn="l" rtl="0" eaLnBrk="0" fontAlgn="base" hangingPunct="0">
              <a:spcBef>
                <a:spcPct val="50000"/>
              </a:spcBef>
              <a:spcAft>
                <a:spcPct val="0"/>
              </a:spcAft>
              <a:buClr>
                <a:schemeClr val="tx2"/>
              </a:buClr>
              <a:buSzPct val="55000"/>
              <a:buFont typeface="Wingdings" pitchFamily="2" charset="2"/>
              <a:buChar char="l"/>
              <a:defRPr sz="2800">
                <a:solidFill>
                  <a:schemeClr val="tx1"/>
                </a:solidFill>
                <a:latin typeface="+mn-lt"/>
                <a:ea typeface="ＭＳ Ｐゴシック" charset="0"/>
                <a:cs typeface="+mn-cs"/>
              </a:defRPr>
            </a:lvl1pPr>
            <a:lvl2pPr marL="742950" indent="-285750" algn="l" rtl="0" eaLnBrk="0" fontAlgn="base" hangingPunct="0">
              <a:spcBef>
                <a:spcPct val="50000"/>
              </a:spcBef>
              <a:spcAft>
                <a:spcPct val="0"/>
              </a:spcAft>
              <a:buClr>
                <a:schemeClr val="tx2"/>
              </a:buClr>
              <a:buChar char="–"/>
              <a:defRPr sz="2400">
                <a:solidFill>
                  <a:schemeClr val="tx1"/>
                </a:solidFill>
                <a:latin typeface="+mn-lt"/>
                <a:ea typeface="ＭＳ Ｐゴシック" charset="0"/>
              </a:defRPr>
            </a:lvl2pPr>
            <a:lvl3pPr marL="1143000" indent="-228600" algn="l" rtl="0" eaLnBrk="0" fontAlgn="base" hangingPunct="0">
              <a:spcBef>
                <a:spcPct val="50000"/>
              </a:spcBef>
              <a:spcAft>
                <a:spcPct val="0"/>
              </a:spcAft>
              <a:buClr>
                <a:schemeClr val="tx2"/>
              </a:buClr>
              <a:buSzPct val="55000"/>
              <a:buFont typeface="Wingdings" pitchFamily="2" charset="2"/>
              <a:buChar char="l"/>
              <a:defRPr sz="2200">
                <a:solidFill>
                  <a:schemeClr val="tx1"/>
                </a:solidFill>
                <a:latin typeface="+mn-lt"/>
                <a:ea typeface="ＭＳ Ｐゴシック" charset="0"/>
              </a:defRPr>
            </a:lvl3pPr>
            <a:lvl4pPr marL="1600200" indent="-228600" algn="l" rtl="0" eaLnBrk="0" fontAlgn="base" hangingPunct="0">
              <a:spcBef>
                <a:spcPct val="50000"/>
              </a:spcBef>
              <a:spcAft>
                <a:spcPct val="0"/>
              </a:spcAft>
              <a:buClr>
                <a:schemeClr val="tx2"/>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r>
              <a:rPr lang="en-GB" kern="0" smtClean="0">
                <a:noFill/>
              </a:rPr>
              <a:t> </a:t>
            </a:r>
            <a:endParaRPr lang="en-GB" kern="0">
              <a:noFill/>
            </a:endParaRPr>
          </a:p>
        </p:txBody>
      </p:sp>
      <p:sp>
        <p:nvSpPr>
          <p:cNvPr id="73731" name="Rectangle 2"/>
          <p:cNvSpPr>
            <a:spLocks noGrp="1" noChangeArrowheads="1"/>
          </p:cNvSpPr>
          <p:nvPr>
            <p:ph type="title"/>
          </p:nvPr>
        </p:nvSpPr>
        <p:spPr>
          <a:xfrm>
            <a:off x="1600200" y="1065704"/>
            <a:ext cx="4892920" cy="278606"/>
          </a:xfrm>
        </p:spPr>
        <p:txBody>
          <a:bodyPr>
            <a:noAutofit/>
          </a:bodyPr>
          <a:lstStyle/>
          <a:p>
            <a:r>
              <a:rPr lang="en-US" altLang="en-US" sz="2000" b="1" dirty="0" smtClean="0">
                <a:solidFill>
                  <a:schemeClr val="accent1">
                    <a:lumMod val="75000"/>
                  </a:schemeClr>
                </a:solidFill>
                <a:ea typeface="ＭＳ Ｐゴシック" pitchFamily="34" charset="-128"/>
              </a:rPr>
              <a:t>BEWARE OF CORRUPTION</a:t>
            </a:r>
            <a:endParaRPr lang="en-US" altLang="en-US" sz="2000" b="1" dirty="0">
              <a:solidFill>
                <a:schemeClr val="accent1">
                  <a:lumMod val="75000"/>
                </a:schemeClr>
              </a:solidFill>
              <a:ea typeface="ＭＳ Ｐゴシック" pitchFamily="34" charset="-128"/>
            </a:endParaRPr>
          </a:p>
        </p:txBody>
      </p:sp>
      <p:sp>
        <p:nvSpPr>
          <p:cNvPr id="73732" name="Rectangle 4"/>
          <p:cNvSpPr>
            <a:spLocks noChangeArrowheads="1"/>
          </p:cNvSpPr>
          <p:nvPr/>
        </p:nvSpPr>
        <p:spPr bwMode="gray">
          <a:xfrm>
            <a:off x="2819401" y="2508504"/>
            <a:ext cx="4610099" cy="1028700"/>
          </a:xfrm>
          <a:prstGeom prst="rect">
            <a:avLst/>
          </a:prstGeom>
          <a:noFill/>
          <a:ln w="44450" algn="ctr">
            <a:solidFill>
              <a:srgbClr val="FF0000"/>
            </a:solidFill>
            <a:miter lim="800000"/>
            <a:headEnd/>
            <a:tailEnd/>
          </a:ln>
          <a:effectLst/>
          <a:extLst>
            <a:ext uri="{909E8E84-426E-40DD-AFC4-6F175D3DCCD1}">
              <a14:hiddenFill xmlns:a14="http://schemas.microsoft.com/office/drawing/2010/main">
                <a:solidFill>
                  <a:srgbClr val="005BAB"/>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6698" tIns="39883" rIns="76698" bIns="39883" anchor="ctr"/>
          <a:lstStyle>
            <a:lvl1pPr eaLnBrk="0" hangingPunct="0">
              <a:spcBef>
                <a:spcPct val="50000"/>
              </a:spcBef>
              <a:buClr>
                <a:schemeClr val="tx2"/>
              </a:buClr>
              <a:buSzPct val="55000"/>
              <a:buFont typeface="Wingdings" pitchFamily="2" charset="2"/>
              <a:buChar char="l"/>
              <a:defRPr sz="2800">
                <a:solidFill>
                  <a:schemeClr val="tx1"/>
                </a:solidFill>
                <a:latin typeface="Arial" charset="0"/>
                <a:ea typeface="ＭＳ Ｐゴシック" pitchFamily="34" charset="-128"/>
              </a:defRPr>
            </a:lvl1pPr>
            <a:lvl2pPr marL="742950" indent="-285750" eaLnBrk="0" hangingPunct="0">
              <a:spcBef>
                <a:spcPct val="50000"/>
              </a:spcBef>
              <a:buClr>
                <a:schemeClr val="tx2"/>
              </a:buClr>
              <a:buChar char="–"/>
              <a:defRPr sz="2400">
                <a:solidFill>
                  <a:schemeClr val="tx1"/>
                </a:solidFill>
                <a:latin typeface="Arial" charset="0"/>
                <a:ea typeface="ＭＳ Ｐゴシック" pitchFamily="34" charset="-128"/>
              </a:defRPr>
            </a:lvl2pPr>
            <a:lvl3pPr marL="1143000" indent="-228600" eaLnBrk="0" hangingPunct="0">
              <a:spcBef>
                <a:spcPct val="50000"/>
              </a:spcBef>
              <a:buClr>
                <a:schemeClr val="tx2"/>
              </a:buClr>
              <a:buSzPct val="55000"/>
              <a:buFont typeface="Wingdings" pitchFamily="2" charset="2"/>
              <a:buChar char="l"/>
              <a:defRPr sz="2200">
                <a:solidFill>
                  <a:schemeClr val="tx1"/>
                </a:solidFill>
                <a:latin typeface="Arial" charset="0"/>
                <a:ea typeface="ＭＳ Ｐゴシック" pitchFamily="34" charset="-128"/>
              </a:defRPr>
            </a:lvl3pPr>
            <a:lvl4pPr marL="1600200" indent="-228600" eaLnBrk="0" hangingPunct="0">
              <a:spcBef>
                <a:spcPct val="50000"/>
              </a:spcBef>
              <a:buClr>
                <a:schemeClr val="tx2"/>
              </a:buClr>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spcAft>
                <a:spcPct val="50000"/>
              </a:spcAft>
              <a:buClrTx/>
              <a:buSzTx/>
              <a:buFontTx/>
              <a:buNone/>
            </a:pPr>
            <a:endParaRPr lang="en-US" altLang="en-US" sz="700">
              <a:solidFill>
                <a:schemeClr val="bg1"/>
              </a:solidFill>
              <a:cs typeface="Arial" charset="0"/>
            </a:endParaRPr>
          </a:p>
        </p:txBody>
      </p:sp>
      <p:pic>
        <p:nvPicPr>
          <p:cNvPr id="737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713185"/>
            <a:ext cx="1447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4" name="TextBox 1"/>
          <p:cNvSpPr txBox="1">
            <a:spLocks noChangeArrowheads="1"/>
          </p:cNvSpPr>
          <p:nvPr/>
        </p:nvSpPr>
        <p:spPr bwMode="auto">
          <a:xfrm>
            <a:off x="926123" y="1504950"/>
            <a:ext cx="175846" cy="1248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eaLnBrk="0" hangingPunct="0">
              <a:spcBef>
                <a:spcPct val="50000"/>
              </a:spcBef>
              <a:buClr>
                <a:schemeClr val="tx2"/>
              </a:buClr>
              <a:buSzPct val="55000"/>
              <a:buFont typeface="Wingdings" pitchFamily="2" charset="2"/>
              <a:buChar char="l"/>
              <a:defRPr sz="2800">
                <a:solidFill>
                  <a:schemeClr val="tx1"/>
                </a:solidFill>
                <a:latin typeface="Arial" charset="0"/>
                <a:ea typeface="ＭＳ Ｐゴシック" pitchFamily="34" charset="-128"/>
              </a:defRPr>
            </a:lvl1pPr>
            <a:lvl2pPr marL="742950" indent="-285750" eaLnBrk="0" hangingPunct="0">
              <a:spcBef>
                <a:spcPct val="50000"/>
              </a:spcBef>
              <a:buClr>
                <a:schemeClr val="tx2"/>
              </a:buClr>
              <a:buChar char="–"/>
              <a:defRPr sz="2400">
                <a:solidFill>
                  <a:schemeClr val="tx1"/>
                </a:solidFill>
                <a:latin typeface="Arial" charset="0"/>
                <a:ea typeface="ＭＳ Ｐゴシック" pitchFamily="34" charset="-128"/>
              </a:defRPr>
            </a:lvl2pPr>
            <a:lvl3pPr marL="1143000" indent="-228600" eaLnBrk="0" hangingPunct="0">
              <a:spcBef>
                <a:spcPct val="50000"/>
              </a:spcBef>
              <a:buClr>
                <a:schemeClr val="tx2"/>
              </a:buClr>
              <a:buSzPct val="55000"/>
              <a:buFont typeface="Wingdings" pitchFamily="2" charset="2"/>
              <a:buChar char="l"/>
              <a:defRPr sz="2200">
                <a:solidFill>
                  <a:schemeClr val="tx1"/>
                </a:solidFill>
                <a:latin typeface="Arial" charset="0"/>
                <a:ea typeface="ＭＳ Ｐゴシック" pitchFamily="34" charset="-128"/>
              </a:defRPr>
            </a:lvl3pPr>
            <a:lvl4pPr marL="1600200" indent="-228600" eaLnBrk="0" hangingPunct="0">
              <a:spcBef>
                <a:spcPct val="50000"/>
              </a:spcBef>
              <a:buClr>
                <a:schemeClr val="tx2"/>
              </a:buClr>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SzTx/>
              <a:buFontTx/>
              <a:buNone/>
            </a:pPr>
            <a:endParaRPr lang="en-US" altLang="en-US" sz="300"/>
          </a:p>
        </p:txBody>
      </p:sp>
      <p:sp>
        <p:nvSpPr>
          <p:cNvPr id="2" name="TextBox 1"/>
          <p:cNvSpPr txBox="1"/>
          <p:nvPr/>
        </p:nvSpPr>
        <p:spPr>
          <a:xfrm>
            <a:off x="457200" y="1465386"/>
            <a:ext cx="1828800" cy="1569660"/>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solidFill>
                  <a:schemeClr val="accent1">
                    <a:lumMod val="75000"/>
                  </a:schemeClr>
                </a:solidFill>
              </a:rPr>
              <a:t>Analysis</a:t>
            </a:r>
          </a:p>
          <a:p>
            <a:pPr marL="285750" indent="-285750">
              <a:buFont typeface="Arial" panose="020B0604020202020204" pitchFamily="34" charset="0"/>
              <a:buChar char="•"/>
            </a:pPr>
            <a:r>
              <a:rPr lang="en-GB" sz="1600" b="1" dirty="0" smtClean="0">
                <a:solidFill>
                  <a:schemeClr val="accent1">
                    <a:lumMod val="75000"/>
                  </a:schemeClr>
                </a:solidFill>
              </a:rPr>
              <a:t>Identification</a:t>
            </a:r>
          </a:p>
          <a:p>
            <a:pPr marL="285750" indent="-285750">
              <a:buFont typeface="Arial" panose="020B0604020202020204" pitchFamily="34" charset="0"/>
              <a:buChar char="•"/>
            </a:pPr>
            <a:r>
              <a:rPr lang="en-GB" sz="1600" b="1" dirty="0" smtClean="0">
                <a:solidFill>
                  <a:schemeClr val="accent1">
                    <a:lumMod val="75000"/>
                  </a:schemeClr>
                </a:solidFill>
              </a:rPr>
              <a:t>Prevention</a:t>
            </a:r>
          </a:p>
          <a:p>
            <a:pPr marL="285750" indent="-285750">
              <a:buFont typeface="Arial" panose="020B0604020202020204" pitchFamily="34" charset="0"/>
              <a:buChar char="•"/>
            </a:pPr>
            <a:r>
              <a:rPr lang="en-GB" sz="1600" b="1" dirty="0" smtClean="0">
                <a:solidFill>
                  <a:schemeClr val="accent1">
                    <a:lumMod val="75000"/>
                  </a:schemeClr>
                </a:solidFill>
              </a:rPr>
              <a:t>Monitoring</a:t>
            </a:r>
          </a:p>
          <a:p>
            <a:pPr marL="285750" indent="-285750">
              <a:buFont typeface="Arial" panose="020B0604020202020204" pitchFamily="34" charset="0"/>
              <a:buChar char="•"/>
            </a:pPr>
            <a:r>
              <a:rPr lang="en-GB" sz="1600" b="1" dirty="0" smtClean="0">
                <a:solidFill>
                  <a:schemeClr val="accent1">
                    <a:lumMod val="75000"/>
                  </a:schemeClr>
                </a:solidFill>
              </a:rPr>
              <a:t>Audit</a:t>
            </a:r>
          </a:p>
          <a:p>
            <a:pPr marL="285750" indent="-285750">
              <a:buFont typeface="Arial" panose="020B0604020202020204" pitchFamily="34" charset="0"/>
              <a:buChar char="•"/>
            </a:pPr>
            <a:r>
              <a:rPr lang="en-GB" sz="1600" b="1" dirty="0" smtClean="0">
                <a:solidFill>
                  <a:schemeClr val="accent1">
                    <a:lumMod val="75000"/>
                  </a:schemeClr>
                </a:solidFill>
              </a:rPr>
              <a:t>Liquidation</a:t>
            </a:r>
            <a:endParaRPr lang="en-GB" sz="1600" b="1" dirty="0">
              <a:solidFill>
                <a:schemeClr val="accent1">
                  <a:lumMod val="75000"/>
                </a:schemeClr>
              </a:solidFill>
            </a:endParaRPr>
          </a:p>
        </p:txBody>
      </p:sp>
      <p:sp>
        <p:nvSpPr>
          <p:cNvPr id="3" name="TextBox 2"/>
          <p:cNvSpPr txBox="1"/>
          <p:nvPr/>
        </p:nvSpPr>
        <p:spPr>
          <a:xfrm>
            <a:off x="2788920" y="3620452"/>
            <a:ext cx="4953000" cy="1169551"/>
          </a:xfrm>
          <a:prstGeom prst="rect">
            <a:avLst/>
          </a:prstGeom>
          <a:noFill/>
        </p:spPr>
        <p:txBody>
          <a:bodyPr wrap="square" rtlCol="0">
            <a:spAutoFit/>
          </a:bodyPr>
          <a:lstStyle/>
          <a:p>
            <a:r>
              <a:rPr lang="en-GB" sz="1400" b="1" dirty="0">
                <a:solidFill>
                  <a:srgbClr val="FF0000"/>
                </a:solidFill>
              </a:rPr>
              <a:t>w</a:t>
            </a:r>
            <a:r>
              <a:rPr lang="en-GB" sz="1400" b="1" dirty="0" smtClean="0">
                <a:solidFill>
                  <a:srgbClr val="FF0000"/>
                </a:solidFill>
              </a:rPr>
              <a:t>here </a:t>
            </a:r>
          </a:p>
          <a:p>
            <a:r>
              <a:rPr lang="en-GB" sz="1400" b="1" dirty="0" smtClean="0">
                <a:solidFill>
                  <a:srgbClr val="FF0000"/>
                </a:solidFill>
              </a:rPr>
              <a:t>C – corruption	M </a:t>
            </a:r>
            <a:r>
              <a:rPr lang="en-GB" sz="1400" b="1" dirty="0">
                <a:solidFill>
                  <a:srgbClr val="FF0000"/>
                </a:solidFill>
              </a:rPr>
              <a:t>–</a:t>
            </a:r>
            <a:r>
              <a:rPr lang="en-GB" sz="1400" b="1" dirty="0" smtClean="0">
                <a:solidFill>
                  <a:srgbClr val="FF0000"/>
                </a:solidFill>
              </a:rPr>
              <a:t> monopoly</a:t>
            </a:r>
          </a:p>
          <a:p>
            <a:r>
              <a:rPr lang="en-GB" sz="1400" b="1" dirty="0" smtClean="0">
                <a:solidFill>
                  <a:srgbClr val="FF0000"/>
                </a:solidFill>
              </a:rPr>
              <a:t>A – authority	 I  – influence</a:t>
            </a:r>
          </a:p>
          <a:p>
            <a:r>
              <a:rPr lang="en-GB" sz="1400" b="1" dirty="0" smtClean="0">
                <a:solidFill>
                  <a:srgbClr val="FF0000"/>
                </a:solidFill>
              </a:rPr>
              <a:t>R – responsibility	 T </a:t>
            </a:r>
            <a:r>
              <a:rPr lang="en-GB" sz="1400" b="1" dirty="0">
                <a:solidFill>
                  <a:srgbClr val="FF0000"/>
                </a:solidFill>
              </a:rPr>
              <a:t>–</a:t>
            </a:r>
            <a:r>
              <a:rPr lang="en-GB" sz="1400" b="1" dirty="0" smtClean="0">
                <a:solidFill>
                  <a:srgbClr val="FF0000"/>
                </a:solidFill>
              </a:rPr>
              <a:t> transparency</a:t>
            </a:r>
          </a:p>
          <a:p>
            <a:r>
              <a:rPr lang="en-GB" sz="1400" b="1" dirty="0" smtClean="0">
                <a:solidFill>
                  <a:srgbClr val="FF0000"/>
                </a:solidFill>
              </a:rPr>
              <a:t>E – ethical standards 	 U </a:t>
            </a:r>
            <a:r>
              <a:rPr lang="en-GB" sz="1400" b="1" dirty="0">
                <a:solidFill>
                  <a:srgbClr val="FF0000"/>
                </a:solidFill>
              </a:rPr>
              <a:t>–</a:t>
            </a:r>
            <a:r>
              <a:rPr lang="en-GB" sz="1400" b="1" dirty="0" smtClean="0">
                <a:solidFill>
                  <a:srgbClr val="FF0000"/>
                </a:solidFill>
              </a:rPr>
              <a:t> undefined (other) factors</a:t>
            </a:r>
            <a:endParaRPr lang="en-GB" sz="1400" b="1" dirty="0">
              <a:solidFill>
                <a:srgbClr val="FF0000"/>
              </a:solidFill>
            </a:endParaRPr>
          </a:p>
        </p:txBody>
      </p:sp>
    </p:spTree>
    <p:extLst>
      <p:ext uri="{BB962C8B-B14F-4D97-AF65-F5344CB8AC3E}">
        <p14:creationId xmlns:p14="http://schemas.microsoft.com/office/powerpoint/2010/main" val="4067235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09600" y="742950"/>
            <a:ext cx="7798777" cy="857250"/>
          </a:xfrm>
        </p:spPr>
        <p:txBody>
          <a:bodyPr>
            <a:normAutofit/>
          </a:bodyPr>
          <a:lstStyle/>
          <a:p>
            <a:r>
              <a:rPr lang="en-GB" altLang="en-US" sz="2000" b="1" dirty="0" smtClean="0">
                <a:solidFill>
                  <a:schemeClr val="accent1">
                    <a:lumMod val="75000"/>
                  </a:schemeClr>
                </a:solidFill>
                <a:ea typeface="ＭＳ Ｐゴシック" pitchFamily="34" charset="-128"/>
              </a:rPr>
              <a:t>KEY CONSIDERATIONS</a:t>
            </a:r>
            <a:endParaRPr lang="en-GB" altLang="en-US" sz="2000" b="1" dirty="0">
              <a:solidFill>
                <a:schemeClr val="accent1">
                  <a:lumMod val="75000"/>
                </a:schemeClr>
              </a:solidFill>
              <a:ea typeface="ＭＳ Ｐゴシック" pitchFamily="34" charset="-128"/>
            </a:endParaRPr>
          </a:p>
        </p:txBody>
      </p:sp>
      <p:sp>
        <p:nvSpPr>
          <p:cNvPr id="3" name="Content Placeholder 2"/>
          <p:cNvSpPr>
            <a:spLocks noGrp="1"/>
          </p:cNvSpPr>
          <p:nvPr>
            <p:ph idx="1"/>
          </p:nvPr>
        </p:nvSpPr>
        <p:spPr>
          <a:xfrm>
            <a:off x="609600" y="1581150"/>
            <a:ext cx="7800242" cy="2947988"/>
          </a:xfrm>
        </p:spPr>
        <p:txBody>
          <a:bodyPr>
            <a:normAutofit fontScale="92500" lnSpcReduction="20000"/>
          </a:bodyPr>
          <a:lstStyle/>
          <a:p>
            <a:pPr>
              <a:spcBef>
                <a:spcPts val="0"/>
              </a:spcBef>
              <a:defRPr/>
            </a:pPr>
            <a:r>
              <a:rPr lang="en-GB" sz="2000" dirty="0">
                <a:solidFill>
                  <a:schemeClr val="accent1">
                    <a:lumMod val="75000"/>
                  </a:schemeClr>
                </a:solidFill>
              </a:rPr>
              <a:t>You need two to tango</a:t>
            </a:r>
          </a:p>
          <a:p>
            <a:pPr>
              <a:spcBef>
                <a:spcPts val="0"/>
              </a:spcBef>
              <a:defRPr/>
            </a:pPr>
            <a:r>
              <a:rPr lang="en-GB" sz="2000" dirty="0">
                <a:solidFill>
                  <a:schemeClr val="accent1">
                    <a:lumMod val="75000"/>
                  </a:schemeClr>
                </a:solidFill>
              </a:rPr>
              <a:t>Key factors</a:t>
            </a:r>
          </a:p>
          <a:p>
            <a:pPr marL="616908" indent="-313865">
              <a:spcBef>
                <a:spcPts val="511"/>
              </a:spcBef>
              <a:buFont typeface="Wingdings" panose="05000000000000000000" pitchFamily="2" charset="2"/>
              <a:buChar char="§"/>
              <a:defRPr/>
            </a:pPr>
            <a:r>
              <a:rPr lang="en-GB" sz="1700" dirty="0">
                <a:solidFill>
                  <a:schemeClr val="accent1">
                    <a:lumMod val="75000"/>
                  </a:schemeClr>
                </a:solidFill>
              </a:rPr>
              <a:t>Influence</a:t>
            </a:r>
          </a:p>
          <a:p>
            <a:pPr marL="616908" indent="-313865">
              <a:spcBef>
                <a:spcPts val="0"/>
              </a:spcBef>
              <a:buFont typeface="Wingdings" panose="05000000000000000000" pitchFamily="2" charset="2"/>
              <a:buChar char="§"/>
              <a:defRPr/>
            </a:pPr>
            <a:r>
              <a:rPr lang="en-GB" sz="1700" dirty="0">
                <a:solidFill>
                  <a:schemeClr val="accent1">
                    <a:lumMod val="75000"/>
                  </a:schemeClr>
                </a:solidFill>
              </a:rPr>
              <a:t>Competence </a:t>
            </a:r>
          </a:p>
          <a:p>
            <a:pPr marL="616908" indent="-313865">
              <a:spcBef>
                <a:spcPts val="0"/>
              </a:spcBef>
              <a:buFont typeface="Wingdings" panose="05000000000000000000" pitchFamily="2" charset="2"/>
              <a:buChar char="§"/>
              <a:defRPr/>
            </a:pPr>
            <a:r>
              <a:rPr lang="en-GB" sz="1700" dirty="0">
                <a:solidFill>
                  <a:schemeClr val="accent1">
                    <a:lumMod val="75000"/>
                  </a:schemeClr>
                </a:solidFill>
              </a:rPr>
              <a:t>Payment </a:t>
            </a:r>
          </a:p>
          <a:p>
            <a:pPr>
              <a:spcBef>
                <a:spcPts val="0"/>
              </a:spcBef>
              <a:defRPr/>
            </a:pPr>
            <a:r>
              <a:rPr lang="en-GB" sz="2000" dirty="0">
                <a:solidFill>
                  <a:schemeClr val="accent1">
                    <a:lumMod val="75000"/>
                  </a:schemeClr>
                </a:solidFill>
              </a:rPr>
              <a:t>Every day the world gets more sophisticated and complex</a:t>
            </a:r>
          </a:p>
          <a:p>
            <a:pPr>
              <a:spcBef>
                <a:spcPts val="0"/>
              </a:spcBef>
              <a:defRPr/>
            </a:pPr>
            <a:r>
              <a:rPr lang="en-GB" sz="2000" dirty="0">
                <a:solidFill>
                  <a:schemeClr val="accent1">
                    <a:lumMod val="75000"/>
                  </a:schemeClr>
                </a:solidFill>
              </a:rPr>
              <a:t>Every stage of a project shall be watched</a:t>
            </a:r>
          </a:p>
          <a:p>
            <a:pPr marL="616908" indent="-313865">
              <a:spcBef>
                <a:spcPts val="511"/>
              </a:spcBef>
              <a:buFont typeface="Wingdings" panose="05000000000000000000" pitchFamily="2" charset="2"/>
              <a:buChar char="§"/>
              <a:defRPr/>
            </a:pPr>
            <a:r>
              <a:rPr lang="en-GB" sz="1700" dirty="0">
                <a:solidFill>
                  <a:schemeClr val="accent1">
                    <a:lumMod val="75000"/>
                  </a:schemeClr>
                </a:solidFill>
              </a:rPr>
              <a:t>Procurement planning/packaging </a:t>
            </a:r>
          </a:p>
          <a:p>
            <a:pPr marL="616908" indent="-313865">
              <a:spcBef>
                <a:spcPts val="0"/>
              </a:spcBef>
              <a:buFont typeface="Wingdings" panose="05000000000000000000" pitchFamily="2" charset="2"/>
              <a:buChar char="§"/>
              <a:defRPr/>
            </a:pPr>
            <a:r>
              <a:rPr lang="en-GB" sz="1700" dirty="0">
                <a:solidFill>
                  <a:schemeClr val="accent1">
                    <a:lumMod val="75000"/>
                  </a:schemeClr>
                </a:solidFill>
              </a:rPr>
              <a:t>Preparation of prequalification and/or tender documents</a:t>
            </a:r>
          </a:p>
          <a:p>
            <a:pPr marL="616908" indent="-313865">
              <a:spcBef>
                <a:spcPts val="0"/>
              </a:spcBef>
              <a:buFont typeface="Wingdings" panose="05000000000000000000" pitchFamily="2" charset="2"/>
              <a:buChar char="§"/>
              <a:defRPr/>
            </a:pPr>
            <a:r>
              <a:rPr lang="en-GB" sz="1700" dirty="0">
                <a:solidFill>
                  <a:schemeClr val="accent1">
                    <a:lumMod val="75000"/>
                  </a:schemeClr>
                </a:solidFill>
              </a:rPr>
              <a:t>Tendering process</a:t>
            </a:r>
          </a:p>
          <a:p>
            <a:pPr marL="616908" indent="-313865">
              <a:spcBef>
                <a:spcPts val="0"/>
              </a:spcBef>
              <a:buFont typeface="Wingdings" panose="05000000000000000000" pitchFamily="2" charset="2"/>
              <a:buChar char="§"/>
              <a:defRPr/>
            </a:pPr>
            <a:r>
              <a:rPr lang="en-GB" sz="1700" dirty="0">
                <a:solidFill>
                  <a:schemeClr val="accent1">
                    <a:lumMod val="75000"/>
                  </a:schemeClr>
                </a:solidFill>
              </a:rPr>
              <a:t>Evaluation</a:t>
            </a:r>
          </a:p>
          <a:p>
            <a:pPr marL="616908" indent="-313865">
              <a:spcBef>
                <a:spcPts val="0"/>
              </a:spcBef>
              <a:buFont typeface="Wingdings" panose="05000000000000000000" pitchFamily="2" charset="2"/>
              <a:buChar char="§"/>
              <a:defRPr/>
            </a:pPr>
            <a:r>
              <a:rPr lang="en-GB" sz="1700" dirty="0">
                <a:solidFill>
                  <a:schemeClr val="accent1">
                    <a:lumMod val="75000"/>
                  </a:schemeClr>
                </a:solidFill>
              </a:rPr>
              <a:t>Contract signing</a:t>
            </a:r>
          </a:p>
          <a:p>
            <a:pPr marL="616908" indent="-313865">
              <a:spcBef>
                <a:spcPts val="0"/>
              </a:spcBef>
              <a:buFont typeface="Wingdings" panose="05000000000000000000" pitchFamily="2" charset="2"/>
              <a:buChar char="§"/>
              <a:defRPr/>
            </a:pPr>
            <a:r>
              <a:rPr lang="en-GB" sz="1700" dirty="0">
                <a:solidFill>
                  <a:schemeClr val="accent1">
                    <a:lumMod val="75000"/>
                  </a:schemeClr>
                </a:solidFill>
              </a:rPr>
              <a:t>Contract </a:t>
            </a:r>
            <a:r>
              <a:rPr lang="en-GB" sz="1700" dirty="0" smtClean="0">
                <a:solidFill>
                  <a:schemeClr val="accent1">
                    <a:lumMod val="75000"/>
                  </a:schemeClr>
                </a:solidFill>
              </a:rPr>
              <a:t>implementation</a:t>
            </a:r>
            <a:endParaRPr lang="en-GB" sz="1700" dirty="0">
              <a:solidFill>
                <a:schemeClr val="accent1">
                  <a:lumMod val="75000"/>
                </a:schemeClr>
              </a:solidFill>
            </a:endParaRPr>
          </a:p>
          <a:p>
            <a:pPr marL="616908" indent="-313865">
              <a:spcBef>
                <a:spcPts val="0"/>
              </a:spcBef>
              <a:buFont typeface="Wingdings" pitchFamily="2" charset="2"/>
              <a:buChar char="ü"/>
              <a:defRPr/>
            </a:pPr>
            <a:endParaRPr lang="en-GB" sz="1700" dirty="0">
              <a:solidFill>
                <a:schemeClr val="accent1">
                  <a:lumMod val="75000"/>
                </a:schemeClr>
              </a:solidFill>
            </a:endParaRPr>
          </a:p>
          <a:p>
            <a:pPr marL="616908" indent="-313865">
              <a:spcBef>
                <a:spcPts val="0"/>
              </a:spcBef>
              <a:buFont typeface="Wingdings" pitchFamily="2" charset="2"/>
              <a:buChar char="ü"/>
              <a:defRPr/>
            </a:pPr>
            <a:endParaRPr lang="en-GB" sz="1700" dirty="0">
              <a:solidFill>
                <a:schemeClr val="accent1">
                  <a:lumMod val="75000"/>
                </a:schemeClr>
              </a:solidFill>
            </a:endParaRPr>
          </a:p>
          <a:p>
            <a:pPr marL="0" indent="0">
              <a:spcBef>
                <a:spcPts val="0"/>
              </a:spcBef>
              <a:buNone/>
              <a:defRPr/>
            </a:pPr>
            <a:endParaRPr lang="en-GB" sz="2000" dirty="0">
              <a:solidFill>
                <a:schemeClr val="accent1">
                  <a:lumMod val="75000"/>
                </a:schemeClr>
              </a:solidFill>
            </a:endParaRPr>
          </a:p>
          <a:p>
            <a:pPr>
              <a:defRPr/>
            </a:pPr>
            <a:endParaRPr lang="en-GB" dirty="0">
              <a:solidFill>
                <a:schemeClr val="accent1">
                  <a:lumMod val="75000"/>
                </a:schemeClr>
              </a:solidFill>
            </a:endParaRPr>
          </a:p>
        </p:txBody>
      </p:sp>
      <p:pic>
        <p:nvPicPr>
          <p:cNvPr id="747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223" y="1248156"/>
            <a:ext cx="2250831"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24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609600" y="819150"/>
            <a:ext cx="7798777" cy="857250"/>
          </a:xfrm>
        </p:spPr>
        <p:txBody>
          <a:bodyPr>
            <a:normAutofit/>
          </a:bodyPr>
          <a:lstStyle/>
          <a:p>
            <a:r>
              <a:rPr lang="en-GB" altLang="en-US" sz="2000" b="1" dirty="0" smtClean="0">
                <a:solidFill>
                  <a:schemeClr val="accent1">
                    <a:lumMod val="75000"/>
                  </a:schemeClr>
                </a:solidFill>
                <a:ea typeface="ＭＳ Ｐゴシック" pitchFamily="34" charset="-128"/>
              </a:rPr>
              <a:t>MOST TYPICAL RED FLAGS</a:t>
            </a:r>
            <a:endParaRPr lang="en-GB" altLang="en-US" sz="2000" b="1" dirty="0">
              <a:solidFill>
                <a:schemeClr val="accent1">
                  <a:lumMod val="75000"/>
                </a:schemeClr>
              </a:solidFill>
              <a:ea typeface="ＭＳ Ｐゴシック" pitchFamily="34" charset="-128"/>
            </a:endParaRPr>
          </a:p>
        </p:txBody>
      </p:sp>
      <p:sp>
        <p:nvSpPr>
          <p:cNvPr id="3" name="Content Placeholder 2"/>
          <p:cNvSpPr>
            <a:spLocks noGrp="1"/>
          </p:cNvSpPr>
          <p:nvPr>
            <p:ph idx="1"/>
          </p:nvPr>
        </p:nvSpPr>
        <p:spPr>
          <a:xfrm>
            <a:off x="381000" y="1504950"/>
            <a:ext cx="7800242" cy="2947988"/>
          </a:xfrm>
        </p:spPr>
        <p:txBody>
          <a:bodyPr>
            <a:noAutofit/>
          </a:bodyPr>
          <a:lstStyle/>
          <a:p>
            <a:pPr marL="5411" lvl="1" indent="0">
              <a:buNone/>
              <a:defRPr/>
            </a:pPr>
            <a:r>
              <a:rPr lang="en-US" sz="1400" b="1" dirty="0" smtClean="0">
                <a:solidFill>
                  <a:schemeClr val="accent1">
                    <a:lumMod val="75000"/>
                  </a:schemeClr>
                </a:solidFill>
              </a:rPr>
              <a:t>Contract implementation</a:t>
            </a:r>
          </a:p>
          <a:p>
            <a:pPr marL="297631" lvl="1" indent="-292219">
              <a:spcBef>
                <a:spcPts val="600"/>
              </a:spcBef>
              <a:buFont typeface="Wingdings" panose="05000000000000000000" pitchFamily="2" charset="2"/>
              <a:buChar char="§"/>
              <a:defRPr/>
            </a:pPr>
            <a:r>
              <a:rPr lang="en-US" sz="1400" dirty="0">
                <a:solidFill>
                  <a:schemeClr val="accent1">
                    <a:lumMod val="75000"/>
                  </a:schemeClr>
                </a:solidFill>
              </a:rPr>
              <a:t>Variations, especially introducing new works, which have no rates in the contract</a:t>
            </a:r>
          </a:p>
          <a:p>
            <a:pPr marL="297631" lvl="1" indent="-292219">
              <a:spcBef>
                <a:spcPts val="600"/>
              </a:spcBef>
              <a:buFont typeface="Wingdings" panose="05000000000000000000" pitchFamily="2" charset="2"/>
              <a:buChar char="§"/>
              <a:defRPr/>
            </a:pPr>
            <a:r>
              <a:rPr lang="en-US" sz="1400" dirty="0">
                <a:solidFill>
                  <a:schemeClr val="accent1">
                    <a:lumMod val="75000"/>
                  </a:schemeClr>
                </a:solidFill>
              </a:rPr>
              <a:t>Unforeseen changes to the circumstances</a:t>
            </a:r>
          </a:p>
          <a:p>
            <a:pPr marL="297631" lvl="1" indent="-292219">
              <a:spcBef>
                <a:spcPts val="600"/>
              </a:spcBef>
              <a:buFont typeface="Wingdings" panose="05000000000000000000" pitchFamily="2" charset="2"/>
              <a:buChar char="§"/>
              <a:defRPr/>
            </a:pPr>
            <a:r>
              <a:rPr lang="en-US" sz="1400" dirty="0" smtClean="0">
                <a:solidFill>
                  <a:schemeClr val="accent1">
                    <a:lumMod val="75000"/>
                  </a:schemeClr>
                </a:solidFill>
              </a:rPr>
              <a:t>Low quality (especially in concealed works )</a:t>
            </a:r>
            <a:endParaRPr lang="en-US" sz="1400" dirty="0">
              <a:solidFill>
                <a:schemeClr val="accent1">
                  <a:lumMod val="75000"/>
                </a:schemeClr>
              </a:solidFill>
            </a:endParaRPr>
          </a:p>
          <a:p>
            <a:pPr marL="297631" lvl="1" indent="-292219">
              <a:spcBef>
                <a:spcPts val="600"/>
              </a:spcBef>
              <a:buFont typeface="Wingdings" panose="05000000000000000000" pitchFamily="2" charset="2"/>
              <a:buChar char="§"/>
              <a:defRPr/>
            </a:pPr>
            <a:r>
              <a:rPr lang="en-US" sz="1400" dirty="0">
                <a:solidFill>
                  <a:schemeClr val="accent1">
                    <a:lumMod val="75000"/>
                  </a:schemeClr>
                </a:solidFill>
              </a:rPr>
              <a:t>Falsified documents</a:t>
            </a:r>
          </a:p>
          <a:p>
            <a:pPr marL="297631" lvl="1" indent="-292219">
              <a:spcBef>
                <a:spcPts val="600"/>
              </a:spcBef>
              <a:buFont typeface="Wingdings" panose="05000000000000000000" pitchFamily="2" charset="2"/>
              <a:buChar char="§"/>
              <a:defRPr/>
            </a:pPr>
            <a:r>
              <a:rPr lang="en-US" sz="1400" dirty="0" smtClean="0">
                <a:solidFill>
                  <a:schemeClr val="accent1">
                    <a:lumMod val="75000"/>
                  </a:schemeClr>
                </a:solidFill>
              </a:rPr>
              <a:t>“Puppet” supervisors/engineers</a:t>
            </a:r>
            <a:endParaRPr lang="en-US" sz="1400" dirty="0">
              <a:solidFill>
                <a:schemeClr val="accent1">
                  <a:lumMod val="75000"/>
                </a:schemeClr>
              </a:solidFill>
            </a:endParaRPr>
          </a:p>
          <a:p>
            <a:pPr marL="297631" lvl="1" indent="-292219">
              <a:spcBef>
                <a:spcPts val="600"/>
              </a:spcBef>
              <a:buFont typeface="Wingdings" panose="05000000000000000000" pitchFamily="2" charset="2"/>
              <a:buChar char="§"/>
              <a:defRPr/>
            </a:pPr>
            <a:r>
              <a:rPr lang="en-US" sz="1400" dirty="0">
                <a:solidFill>
                  <a:schemeClr val="accent1">
                    <a:lumMod val="75000"/>
                  </a:schemeClr>
                </a:solidFill>
              </a:rPr>
              <a:t>Mock “tough negotiations” </a:t>
            </a:r>
          </a:p>
          <a:p>
            <a:pPr marL="297631" lvl="1" indent="-292219">
              <a:spcBef>
                <a:spcPts val="600"/>
              </a:spcBef>
              <a:buFont typeface="Wingdings" panose="05000000000000000000" pitchFamily="2" charset="2"/>
              <a:buChar char="§"/>
              <a:defRPr/>
            </a:pPr>
            <a:r>
              <a:rPr lang="en-US" sz="1400" dirty="0">
                <a:solidFill>
                  <a:schemeClr val="accent1">
                    <a:lumMod val="75000"/>
                  </a:schemeClr>
                </a:solidFill>
              </a:rPr>
              <a:t>“Amicable” settlements</a:t>
            </a:r>
          </a:p>
          <a:p>
            <a:pPr marL="297631" lvl="1" indent="-292219">
              <a:spcBef>
                <a:spcPts val="600"/>
              </a:spcBef>
              <a:buFont typeface="Wingdings" panose="05000000000000000000" pitchFamily="2" charset="2"/>
              <a:buChar char="§"/>
              <a:defRPr/>
            </a:pPr>
            <a:r>
              <a:rPr lang="en-US" sz="1400" dirty="0">
                <a:solidFill>
                  <a:schemeClr val="accent1">
                    <a:lumMod val="75000"/>
                  </a:schemeClr>
                </a:solidFill>
              </a:rPr>
              <a:t>Convenient adjudicators</a:t>
            </a:r>
          </a:p>
          <a:p>
            <a:pPr marL="297631" lvl="1" indent="-292219">
              <a:spcBef>
                <a:spcPts val="600"/>
              </a:spcBef>
              <a:buFont typeface="Wingdings" panose="05000000000000000000" pitchFamily="2" charset="2"/>
              <a:buChar char="§"/>
              <a:defRPr/>
            </a:pPr>
            <a:r>
              <a:rPr lang="en-US" sz="1400" dirty="0">
                <a:solidFill>
                  <a:schemeClr val="accent1">
                    <a:lumMod val="75000"/>
                  </a:schemeClr>
                </a:solidFill>
              </a:rPr>
              <a:t>Lack of appetite to call guarantees for poor </a:t>
            </a:r>
            <a:r>
              <a:rPr lang="en-US" sz="1400" dirty="0" smtClean="0">
                <a:solidFill>
                  <a:schemeClr val="accent1">
                    <a:lumMod val="75000"/>
                  </a:schemeClr>
                </a:solidFill>
              </a:rPr>
              <a:t>performance or delays</a:t>
            </a:r>
            <a:endParaRPr lang="en-US" sz="1400" dirty="0">
              <a:solidFill>
                <a:schemeClr val="accent1">
                  <a:lumMod val="75000"/>
                </a:schemeClr>
              </a:solidFill>
            </a:endParaRPr>
          </a:p>
          <a:p>
            <a:pPr marL="297631" lvl="1" indent="-292219">
              <a:spcBef>
                <a:spcPts val="600"/>
              </a:spcBef>
              <a:buFont typeface="Wingdings" panose="05000000000000000000" pitchFamily="2" charset="2"/>
              <a:buChar char="§"/>
              <a:defRPr/>
            </a:pPr>
            <a:r>
              <a:rPr lang="en-US" sz="1400" dirty="0">
                <a:solidFill>
                  <a:schemeClr val="accent1">
                    <a:lumMod val="75000"/>
                  </a:schemeClr>
                </a:solidFill>
              </a:rPr>
              <a:t>Unclear destiny of temporary works and equipment</a:t>
            </a:r>
          </a:p>
          <a:p>
            <a:pPr marL="297631" lvl="1" indent="-292219">
              <a:spcBef>
                <a:spcPts val="600"/>
              </a:spcBef>
              <a:buFont typeface="Wingdings" panose="05000000000000000000" pitchFamily="2" charset="2"/>
              <a:buChar char="§"/>
              <a:defRPr/>
            </a:pPr>
            <a:r>
              <a:rPr lang="en-US" sz="1400" dirty="0">
                <a:solidFill>
                  <a:schemeClr val="accent1">
                    <a:lumMod val="75000"/>
                  </a:schemeClr>
                </a:solidFill>
              </a:rPr>
              <a:t>Vague subcontracting   </a:t>
            </a:r>
          </a:p>
        </p:txBody>
      </p:sp>
    </p:spTree>
    <p:extLst>
      <p:ext uri="{BB962C8B-B14F-4D97-AF65-F5344CB8AC3E}">
        <p14:creationId xmlns:p14="http://schemas.microsoft.com/office/powerpoint/2010/main" val="120087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415" y="742950"/>
            <a:ext cx="7798777" cy="857250"/>
          </a:xfrm>
        </p:spPr>
        <p:txBody>
          <a:bodyPr>
            <a:normAutofit/>
          </a:bodyPr>
          <a:lstStyle/>
          <a:p>
            <a:r>
              <a:rPr lang="en-GB" altLang="en-US" sz="2000" b="1" dirty="0" smtClean="0">
                <a:solidFill>
                  <a:schemeClr val="accent1">
                    <a:lumMod val="75000"/>
                  </a:schemeClr>
                </a:solidFill>
                <a:ea typeface="ＭＳ Ｐゴシック" pitchFamily="34" charset="-128"/>
              </a:rPr>
              <a:t>WHAT IS OUR POSITION?</a:t>
            </a:r>
            <a:endParaRPr lang="en-GB" altLang="en-US" sz="2000" b="1" dirty="0">
              <a:solidFill>
                <a:schemeClr val="accent1">
                  <a:lumMod val="75000"/>
                </a:schemeClr>
              </a:solidFill>
              <a:ea typeface="ＭＳ Ｐゴシック" pitchFamily="34" charset="-128"/>
            </a:endParaRPr>
          </a:p>
        </p:txBody>
      </p:sp>
      <p:sp>
        <p:nvSpPr>
          <p:cNvPr id="5" name="TextBox 4"/>
          <p:cNvSpPr txBox="1"/>
          <p:nvPr/>
        </p:nvSpPr>
        <p:spPr>
          <a:xfrm>
            <a:off x="76200" y="1352550"/>
            <a:ext cx="8991600" cy="3447098"/>
          </a:xfrm>
          <a:prstGeom prst="rect">
            <a:avLst/>
          </a:prstGeom>
          <a:noFill/>
        </p:spPr>
        <p:txBody>
          <a:bodyPr wrap="square" rtlCol="0">
            <a:spAutoFit/>
          </a:bodyPr>
          <a:lstStyle/>
          <a:p>
            <a:r>
              <a:rPr lang="en-GB" sz="1600" dirty="0">
                <a:solidFill>
                  <a:schemeClr val="accent1">
                    <a:lumMod val="75000"/>
                  </a:schemeClr>
                </a:solidFill>
              </a:rPr>
              <a:t>All standard internationally recognised contract terms and conditions, used on the Bank’s funded projects, provide for a possibility to the parties to make changes to </a:t>
            </a:r>
            <a:r>
              <a:rPr lang="en-GB" sz="1600" dirty="0" smtClean="0">
                <a:solidFill>
                  <a:schemeClr val="accent1">
                    <a:lumMod val="75000"/>
                  </a:schemeClr>
                </a:solidFill>
              </a:rPr>
              <a:t>them</a:t>
            </a:r>
          </a:p>
          <a:p>
            <a:endParaRPr lang="en-GB" sz="800" dirty="0" smtClean="0">
              <a:solidFill>
                <a:schemeClr val="accent1">
                  <a:lumMod val="75000"/>
                </a:schemeClr>
              </a:solidFill>
            </a:endParaRPr>
          </a:p>
          <a:p>
            <a:r>
              <a:rPr lang="en-GB" sz="1600" dirty="0" smtClean="0">
                <a:solidFill>
                  <a:schemeClr val="accent1">
                    <a:lumMod val="75000"/>
                  </a:schemeClr>
                </a:solidFill>
              </a:rPr>
              <a:t>The </a:t>
            </a:r>
            <a:r>
              <a:rPr lang="en-GB" sz="1600" dirty="0">
                <a:solidFill>
                  <a:schemeClr val="accent1">
                    <a:lumMod val="75000"/>
                  </a:schemeClr>
                </a:solidFill>
              </a:rPr>
              <a:t>Bank’s experience shows that almost all contracts are subject to the Modifications in the course of their implementation though to a different degree. Works contract are the most frequently modified, whilst the goods supply contracts – the </a:t>
            </a:r>
            <a:r>
              <a:rPr lang="en-GB" sz="1600" dirty="0" smtClean="0">
                <a:solidFill>
                  <a:schemeClr val="accent1">
                    <a:lumMod val="75000"/>
                  </a:schemeClr>
                </a:solidFill>
              </a:rPr>
              <a:t>least</a:t>
            </a:r>
          </a:p>
          <a:p>
            <a:endParaRPr lang="en-GB" sz="800" dirty="0">
              <a:solidFill>
                <a:schemeClr val="accent1">
                  <a:lumMod val="75000"/>
                </a:schemeClr>
              </a:solidFill>
            </a:endParaRPr>
          </a:p>
          <a:p>
            <a:r>
              <a:rPr lang="en-GB" sz="1600" dirty="0" smtClean="0">
                <a:solidFill>
                  <a:schemeClr val="accent1">
                    <a:lumMod val="75000"/>
                  </a:schemeClr>
                </a:solidFill>
              </a:rPr>
              <a:t>The </a:t>
            </a:r>
            <a:r>
              <a:rPr lang="en-GB" sz="1600" dirty="0">
                <a:solidFill>
                  <a:schemeClr val="accent1">
                    <a:lumMod val="75000"/>
                  </a:schemeClr>
                </a:solidFill>
              </a:rPr>
              <a:t>Bank accepts that </a:t>
            </a:r>
            <a:r>
              <a:rPr lang="en-GB" sz="1600" dirty="0" smtClean="0">
                <a:solidFill>
                  <a:schemeClr val="accent1">
                    <a:lumMod val="75000"/>
                  </a:schemeClr>
                </a:solidFill>
              </a:rPr>
              <a:t>modifications </a:t>
            </a:r>
            <a:r>
              <a:rPr lang="en-GB" sz="1600" dirty="0">
                <a:solidFill>
                  <a:schemeClr val="accent1">
                    <a:lumMod val="75000"/>
                  </a:schemeClr>
                </a:solidFill>
              </a:rPr>
              <a:t>may happen, though endeavours to minimise them on its </a:t>
            </a:r>
            <a:r>
              <a:rPr lang="en-GB" sz="1600" dirty="0" smtClean="0">
                <a:solidFill>
                  <a:schemeClr val="accent1">
                    <a:lumMod val="75000"/>
                  </a:schemeClr>
                </a:solidFill>
              </a:rPr>
              <a:t>projects</a:t>
            </a:r>
          </a:p>
          <a:p>
            <a:endParaRPr lang="en-GB" sz="800" dirty="0">
              <a:solidFill>
                <a:schemeClr val="accent1">
                  <a:lumMod val="75000"/>
                </a:schemeClr>
              </a:solidFill>
            </a:endParaRPr>
          </a:p>
          <a:p>
            <a:r>
              <a:rPr lang="en-GB" sz="1600" dirty="0" smtClean="0">
                <a:solidFill>
                  <a:schemeClr val="accent1">
                    <a:lumMod val="75000"/>
                  </a:schemeClr>
                </a:solidFill>
              </a:rPr>
              <a:t>Whilst </a:t>
            </a:r>
            <a:r>
              <a:rPr lang="en-GB" sz="1600" dirty="0">
                <a:solidFill>
                  <a:schemeClr val="accent1">
                    <a:lumMod val="75000"/>
                  </a:schemeClr>
                </a:solidFill>
              </a:rPr>
              <a:t>reviewing the </a:t>
            </a:r>
            <a:r>
              <a:rPr lang="en-GB" sz="1600" dirty="0" smtClean="0">
                <a:solidFill>
                  <a:schemeClr val="accent1">
                    <a:lumMod val="75000"/>
                  </a:schemeClr>
                </a:solidFill>
              </a:rPr>
              <a:t>modifications</a:t>
            </a:r>
            <a:r>
              <a:rPr lang="en-GB" sz="1600" dirty="0">
                <a:solidFill>
                  <a:schemeClr val="accent1">
                    <a:lumMod val="75000"/>
                  </a:schemeClr>
                </a:solidFill>
              </a:rPr>
              <a:t>, the Bank’s </a:t>
            </a:r>
            <a:r>
              <a:rPr lang="en-GB" sz="1600" dirty="0" smtClean="0">
                <a:solidFill>
                  <a:schemeClr val="accent1">
                    <a:lumMod val="75000"/>
                  </a:schemeClr>
                </a:solidFill>
              </a:rPr>
              <a:t>focuses on following </a:t>
            </a:r>
            <a:r>
              <a:rPr lang="en-GB" sz="1600" dirty="0">
                <a:solidFill>
                  <a:schemeClr val="accent1">
                    <a:lumMod val="75000"/>
                  </a:schemeClr>
                </a:solidFill>
              </a:rPr>
              <a:t>key issues:</a:t>
            </a:r>
          </a:p>
          <a:p>
            <a:pPr marL="285750" lvl="0" indent="-285750">
              <a:buFont typeface="Arial" panose="020B0604020202020204" pitchFamily="34" charset="0"/>
              <a:buChar char="•"/>
            </a:pPr>
            <a:r>
              <a:rPr lang="en-GB" sz="1600" dirty="0" smtClean="0">
                <a:solidFill>
                  <a:schemeClr val="accent1">
                    <a:lumMod val="75000"/>
                  </a:schemeClr>
                </a:solidFill>
              </a:rPr>
              <a:t>economy</a:t>
            </a:r>
            <a:endParaRPr lang="en-GB" sz="1600" dirty="0">
              <a:solidFill>
                <a:schemeClr val="accent1">
                  <a:lumMod val="75000"/>
                </a:schemeClr>
              </a:solidFill>
            </a:endParaRPr>
          </a:p>
          <a:p>
            <a:pPr marL="285750" lvl="0" indent="-285750">
              <a:buFont typeface="Arial" panose="020B0604020202020204" pitchFamily="34" charset="0"/>
              <a:buChar char="•"/>
            </a:pPr>
            <a:r>
              <a:rPr lang="en-GB" sz="1600" dirty="0" smtClean="0">
                <a:solidFill>
                  <a:schemeClr val="accent1">
                    <a:lumMod val="75000"/>
                  </a:schemeClr>
                </a:solidFill>
              </a:rPr>
              <a:t>efficiency </a:t>
            </a:r>
            <a:endParaRPr lang="en-GB" sz="1600" dirty="0">
              <a:solidFill>
                <a:schemeClr val="accent1">
                  <a:lumMod val="75000"/>
                </a:schemeClr>
              </a:solidFill>
            </a:endParaRPr>
          </a:p>
          <a:p>
            <a:pPr marL="285750" lvl="0" indent="-285750">
              <a:buFont typeface="Arial" panose="020B0604020202020204" pitchFamily="34" charset="0"/>
              <a:buChar char="•"/>
            </a:pPr>
            <a:r>
              <a:rPr lang="en-GB" sz="1600" dirty="0" smtClean="0">
                <a:solidFill>
                  <a:schemeClr val="accent1">
                    <a:lumMod val="75000"/>
                  </a:schemeClr>
                </a:solidFill>
              </a:rPr>
              <a:t>fairness </a:t>
            </a:r>
            <a:r>
              <a:rPr lang="en-GB" sz="1600" dirty="0">
                <a:solidFill>
                  <a:schemeClr val="accent1">
                    <a:lumMod val="75000"/>
                  </a:schemeClr>
                </a:solidFill>
              </a:rPr>
              <a:t>and </a:t>
            </a:r>
          </a:p>
          <a:p>
            <a:pPr marL="285750" lvl="0" indent="-285750">
              <a:buFont typeface="Arial" panose="020B0604020202020204" pitchFamily="34" charset="0"/>
              <a:buChar char="•"/>
            </a:pPr>
            <a:r>
              <a:rPr lang="en-GB" sz="1600" dirty="0">
                <a:solidFill>
                  <a:schemeClr val="accent1">
                    <a:lumMod val="75000"/>
                  </a:schemeClr>
                </a:solidFill>
              </a:rPr>
              <a:t>lack of </a:t>
            </a:r>
            <a:r>
              <a:rPr lang="en-GB" sz="1600" dirty="0" smtClean="0">
                <a:solidFill>
                  <a:schemeClr val="accent1">
                    <a:lumMod val="75000"/>
                  </a:schemeClr>
                </a:solidFill>
              </a:rPr>
              <a:t>corruption</a:t>
            </a:r>
            <a:endParaRPr lang="en-GB" sz="1600" dirty="0">
              <a:solidFill>
                <a:schemeClr val="accent1">
                  <a:lumMod val="75000"/>
                </a:schemeClr>
              </a:solidFill>
            </a:endParaRPr>
          </a:p>
          <a:p>
            <a:endParaRPr lang="en-GB" dirty="0"/>
          </a:p>
        </p:txBody>
      </p:sp>
    </p:spTree>
    <p:extLst>
      <p:ext uri="{BB962C8B-B14F-4D97-AF65-F5344CB8AC3E}">
        <p14:creationId xmlns:p14="http://schemas.microsoft.com/office/powerpoint/2010/main" val="278045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42950"/>
            <a:ext cx="7798777" cy="857250"/>
          </a:xfrm>
        </p:spPr>
        <p:txBody>
          <a:bodyPr>
            <a:normAutofit/>
          </a:bodyPr>
          <a:lstStyle/>
          <a:p>
            <a:r>
              <a:rPr lang="en-GB" altLang="en-US" sz="2000" b="1" dirty="0" smtClean="0">
                <a:solidFill>
                  <a:schemeClr val="accent1">
                    <a:lumMod val="75000"/>
                  </a:schemeClr>
                </a:solidFill>
                <a:ea typeface="ＭＳ Ｐゴシック" pitchFamily="34" charset="-128"/>
              </a:rPr>
              <a:t>WHAT DO WE DO ABOUT IT?</a:t>
            </a:r>
            <a:endParaRPr lang="en-GB" altLang="en-US" sz="2000" b="1" dirty="0">
              <a:solidFill>
                <a:schemeClr val="accent1">
                  <a:lumMod val="75000"/>
                </a:schemeClr>
              </a:solidFill>
              <a:ea typeface="ＭＳ Ｐゴシック" pitchFamily="34" charset="-128"/>
            </a:endParaRPr>
          </a:p>
        </p:txBody>
      </p:sp>
      <p:sp>
        <p:nvSpPr>
          <p:cNvPr id="5" name="TextBox 4"/>
          <p:cNvSpPr txBox="1"/>
          <p:nvPr/>
        </p:nvSpPr>
        <p:spPr>
          <a:xfrm>
            <a:off x="173736" y="1428750"/>
            <a:ext cx="8763000"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accent1">
                    <a:lumMod val="75000"/>
                  </a:schemeClr>
                </a:solidFill>
              </a:rPr>
              <a:t>Education of clients</a:t>
            </a:r>
          </a:p>
          <a:p>
            <a:pPr marL="285750" indent="-285750">
              <a:buFont typeface="Arial" panose="020B0604020202020204" pitchFamily="34" charset="0"/>
              <a:buChar char="•"/>
            </a:pPr>
            <a:r>
              <a:rPr lang="en-GB" dirty="0" smtClean="0">
                <a:solidFill>
                  <a:schemeClr val="accent1">
                    <a:lumMod val="75000"/>
                  </a:schemeClr>
                </a:solidFill>
              </a:rPr>
              <a:t>Use of well structured contracts (e.g. FIDIC)</a:t>
            </a:r>
          </a:p>
          <a:p>
            <a:pPr marL="285750" indent="-285750">
              <a:buFont typeface="Arial" panose="020B0604020202020204" pitchFamily="34" charset="0"/>
              <a:buChar char="•"/>
            </a:pPr>
            <a:r>
              <a:rPr lang="en-GB" dirty="0" smtClean="0">
                <a:solidFill>
                  <a:schemeClr val="accent1">
                    <a:lumMod val="75000"/>
                  </a:schemeClr>
                </a:solidFill>
              </a:rPr>
              <a:t>Selection of  highly qualified engineers/supervisors (with high professional integrity)</a:t>
            </a:r>
          </a:p>
          <a:p>
            <a:pPr marL="285750" indent="-285750">
              <a:buFont typeface="Arial" panose="020B0604020202020204" pitchFamily="34" charset="0"/>
              <a:buChar char="•"/>
            </a:pPr>
            <a:r>
              <a:rPr lang="en-GB" dirty="0" smtClean="0">
                <a:solidFill>
                  <a:schemeClr val="accent1">
                    <a:lumMod val="75000"/>
                  </a:schemeClr>
                </a:solidFill>
              </a:rPr>
              <a:t>Introduction of DAB/DAAB concept</a:t>
            </a:r>
          </a:p>
          <a:p>
            <a:pPr marL="285750" indent="-285750">
              <a:buFont typeface="Arial" panose="020B0604020202020204" pitchFamily="34" charset="0"/>
              <a:buChar char="•"/>
            </a:pPr>
            <a:r>
              <a:rPr lang="en-GB" dirty="0" smtClean="0">
                <a:solidFill>
                  <a:schemeClr val="accent1">
                    <a:lumMod val="75000"/>
                  </a:schemeClr>
                </a:solidFill>
              </a:rPr>
              <a:t>Use of lenders’ monitors</a:t>
            </a:r>
          </a:p>
          <a:p>
            <a:pPr marL="285750" indent="-285750">
              <a:buFont typeface="Arial" panose="020B0604020202020204" pitchFamily="34" charset="0"/>
              <a:buChar char="•"/>
            </a:pPr>
            <a:r>
              <a:rPr lang="en-GB" dirty="0" smtClean="0">
                <a:solidFill>
                  <a:schemeClr val="accent1">
                    <a:lumMod val="75000"/>
                  </a:schemeClr>
                </a:solidFill>
              </a:rPr>
              <a:t>Regular monitoring of contract implementation</a:t>
            </a:r>
          </a:p>
          <a:p>
            <a:pPr marL="285750" indent="-285750">
              <a:buFont typeface="Arial" panose="020B0604020202020204" pitchFamily="34" charset="0"/>
              <a:buChar char="•"/>
            </a:pPr>
            <a:r>
              <a:rPr lang="en-GB" dirty="0" smtClean="0">
                <a:solidFill>
                  <a:schemeClr val="accent1">
                    <a:lumMod val="75000"/>
                  </a:schemeClr>
                </a:solidFill>
              </a:rPr>
              <a:t>Site visits</a:t>
            </a:r>
          </a:p>
          <a:p>
            <a:pPr marL="285750" indent="-285750">
              <a:buFont typeface="Arial" panose="020B0604020202020204" pitchFamily="34" charset="0"/>
              <a:buChar char="•"/>
            </a:pPr>
            <a:r>
              <a:rPr lang="en-GB" dirty="0" smtClean="0">
                <a:solidFill>
                  <a:schemeClr val="accent1">
                    <a:lumMod val="75000"/>
                  </a:schemeClr>
                </a:solidFill>
              </a:rPr>
              <a:t>Engagement of impartial experts/consultants for specific reviews</a:t>
            </a:r>
            <a:endParaRPr lang="en-GB" dirty="0">
              <a:solidFill>
                <a:schemeClr val="accent1">
                  <a:lumMod val="75000"/>
                </a:schemeClr>
              </a:solidFill>
            </a:endParaRPr>
          </a:p>
        </p:txBody>
      </p:sp>
    </p:spTree>
    <p:extLst>
      <p:ext uri="{BB962C8B-B14F-4D97-AF65-F5344CB8AC3E}">
        <p14:creationId xmlns:p14="http://schemas.microsoft.com/office/powerpoint/2010/main" val="2797747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742950"/>
            <a:ext cx="8229600" cy="857250"/>
          </a:xfrm>
        </p:spPr>
        <p:txBody>
          <a:bodyPr>
            <a:normAutofit/>
          </a:bodyPr>
          <a:lstStyle/>
          <a:p>
            <a:r>
              <a:rPr lang="en-GB" altLang="en-US" sz="2000" b="1" dirty="0" smtClean="0">
                <a:solidFill>
                  <a:schemeClr val="accent1">
                    <a:lumMod val="75000"/>
                  </a:schemeClr>
                </a:solidFill>
                <a:ea typeface="ＭＳ Ｐゴシック" pitchFamily="34" charset="-128"/>
              </a:rPr>
              <a:t>HOW TO CONTACT US</a:t>
            </a:r>
            <a:endParaRPr lang="en-GB" altLang="en-US" sz="2000" b="1" dirty="0">
              <a:solidFill>
                <a:schemeClr val="accent1">
                  <a:lumMod val="75000"/>
                </a:schemeClr>
              </a:solidFill>
              <a:ea typeface="ＭＳ Ｐゴシック" pitchFamily="34" charset="-128"/>
            </a:endParaRPr>
          </a:p>
        </p:txBody>
      </p:sp>
      <p:sp>
        <p:nvSpPr>
          <p:cNvPr id="388099" name="Rectangle 3"/>
          <p:cNvSpPr>
            <a:spLocks noGrp="1" noChangeArrowheads="1"/>
          </p:cNvSpPr>
          <p:nvPr>
            <p:ph type="body" idx="1"/>
          </p:nvPr>
        </p:nvSpPr>
        <p:spPr>
          <a:xfrm>
            <a:off x="457200" y="1581150"/>
            <a:ext cx="8370277" cy="2947988"/>
          </a:xfrm>
        </p:spPr>
        <p:txBody>
          <a:bodyPr>
            <a:normAutofit fontScale="92500" lnSpcReduction="20000"/>
          </a:bodyPr>
          <a:lstStyle/>
          <a:p>
            <a:pPr>
              <a:lnSpc>
                <a:spcPct val="90000"/>
              </a:lnSpc>
              <a:spcBef>
                <a:spcPts val="511"/>
              </a:spcBef>
              <a:defRPr/>
            </a:pPr>
            <a:r>
              <a:rPr lang="en-GB" sz="1700" dirty="0">
                <a:solidFill>
                  <a:schemeClr val="accent1">
                    <a:lumMod val="75000"/>
                  </a:schemeClr>
                </a:solidFill>
                <a:ea typeface="ＭＳ Ｐゴシック" pitchFamily="34" charset="-128"/>
              </a:rPr>
              <a:t>Procurement Policy </a:t>
            </a:r>
            <a:r>
              <a:rPr lang="en-GB" sz="1700" dirty="0" smtClean="0">
                <a:solidFill>
                  <a:schemeClr val="accent1">
                    <a:lumMod val="75000"/>
                  </a:schemeClr>
                </a:solidFill>
                <a:ea typeface="ＭＳ Ｐゴシック" pitchFamily="34" charset="-128"/>
              </a:rPr>
              <a:t>and Advisory Department</a:t>
            </a:r>
            <a:endParaRPr lang="en-GB" sz="1700" dirty="0">
              <a:solidFill>
                <a:schemeClr val="accent1">
                  <a:lumMod val="75000"/>
                </a:schemeClr>
              </a:solidFill>
              <a:ea typeface="ＭＳ Ｐゴシック" pitchFamily="34" charset="-128"/>
            </a:endParaRPr>
          </a:p>
          <a:p>
            <a:pPr>
              <a:lnSpc>
                <a:spcPct val="90000"/>
              </a:lnSpc>
              <a:spcBef>
                <a:spcPts val="511"/>
              </a:spcBef>
              <a:buNone/>
              <a:defRPr/>
            </a:pPr>
            <a:r>
              <a:rPr lang="en-GB" sz="1700" dirty="0">
                <a:solidFill>
                  <a:schemeClr val="accent1">
                    <a:lumMod val="75000"/>
                  </a:schemeClr>
                </a:solidFill>
                <a:ea typeface="ＭＳ Ｐゴシック" pitchFamily="34" charset="-128"/>
              </a:rPr>
              <a:t>	Tel: +44 20 7338 6807/Fax: +44 20 7338 7472</a:t>
            </a:r>
          </a:p>
          <a:p>
            <a:pPr>
              <a:lnSpc>
                <a:spcPct val="90000"/>
              </a:lnSpc>
              <a:spcBef>
                <a:spcPts val="511"/>
              </a:spcBef>
              <a:defRPr/>
            </a:pPr>
            <a:r>
              <a:rPr lang="en-GB" sz="1700" dirty="0">
                <a:solidFill>
                  <a:schemeClr val="accent1">
                    <a:lumMod val="75000"/>
                  </a:schemeClr>
                </a:solidFill>
                <a:ea typeface="ＭＳ Ｐゴシック" pitchFamily="34" charset="-128"/>
              </a:rPr>
              <a:t>Procurement opportunities via website: </a:t>
            </a:r>
            <a:endParaRPr lang="en-GB" sz="1700" i="1" dirty="0">
              <a:solidFill>
                <a:schemeClr val="accent1">
                  <a:lumMod val="75000"/>
                </a:schemeClr>
              </a:solidFill>
              <a:ea typeface="ＭＳ Ｐゴシック" pitchFamily="34" charset="-128"/>
            </a:endParaRPr>
          </a:p>
          <a:p>
            <a:pPr marL="0" indent="0">
              <a:lnSpc>
                <a:spcPct val="90000"/>
              </a:lnSpc>
              <a:spcBef>
                <a:spcPts val="511"/>
              </a:spcBef>
              <a:buNone/>
              <a:defRPr/>
            </a:pPr>
            <a:r>
              <a:rPr lang="en-GB" sz="1700" i="1" dirty="0">
                <a:solidFill>
                  <a:schemeClr val="accent1">
                    <a:lumMod val="75000"/>
                  </a:schemeClr>
                </a:solidFill>
                <a:ea typeface="ＭＳ Ｐゴシック" pitchFamily="34" charset="-128"/>
              </a:rPr>
              <a:t>     </a:t>
            </a:r>
            <a:r>
              <a:rPr lang="en-GB" sz="1700" i="1" dirty="0" smtClean="0">
                <a:solidFill>
                  <a:schemeClr val="accent1">
                    <a:lumMod val="75000"/>
                  </a:schemeClr>
                </a:solidFill>
                <a:ea typeface="ＭＳ Ｐゴシック" pitchFamily="34" charset="-128"/>
              </a:rPr>
              <a:t>	http</a:t>
            </a:r>
            <a:r>
              <a:rPr lang="en-GB" sz="1700" i="1" dirty="0">
                <a:solidFill>
                  <a:schemeClr val="accent1">
                    <a:lumMod val="75000"/>
                  </a:schemeClr>
                </a:solidFill>
                <a:ea typeface="ＭＳ Ｐゴシック" pitchFamily="34" charset="-128"/>
              </a:rPr>
              <a:t>://www.ebrd.com/work-with-us/procurement/project-procurement.html</a:t>
            </a:r>
          </a:p>
          <a:p>
            <a:pPr>
              <a:lnSpc>
                <a:spcPct val="90000"/>
              </a:lnSpc>
              <a:spcBef>
                <a:spcPts val="511"/>
              </a:spcBef>
              <a:defRPr/>
            </a:pPr>
            <a:r>
              <a:rPr lang="en-GB" sz="1700" dirty="0">
                <a:solidFill>
                  <a:schemeClr val="accent1">
                    <a:lumMod val="75000"/>
                  </a:schemeClr>
                </a:solidFill>
                <a:ea typeface="ＭＳ Ｐゴシック" pitchFamily="34" charset="-128"/>
              </a:rPr>
              <a:t>Project enquiries </a:t>
            </a:r>
            <a:r>
              <a:rPr lang="en-GB" sz="1700" i="1" dirty="0">
                <a:solidFill>
                  <a:schemeClr val="accent1">
                    <a:lumMod val="75000"/>
                  </a:schemeClr>
                </a:solidFill>
                <a:ea typeface="ＭＳ Ｐゴシック" pitchFamily="34" charset="-128"/>
              </a:rPr>
              <a:t>(existing EBRD projects only)</a:t>
            </a:r>
          </a:p>
          <a:p>
            <a:pPr>
              <a:lnSpc>
                <a:spcPct val="90000"/>
              </a:lnSpc>
              <a:spcBef>
                <a:spcPts val="511"/>
              </a:spcBef>
              <a:buNone/>
              <a:defRPr/>
            </a:pPr>
            <a:r>
              <a:rPr lang="en-GB" sz="1700" dirty="0">
                <a:solidFill>
                  <a:schemeClr val="accent1">
                    <a:lumMod val="75000"/>
                  </a:schemeClr>
                </a:solidFill>
                <a:ea typeface="ＭＳ Ｐゴシック" pitchFamily="34" charset="-128"/>
              </a:rPr>
              <a:t>	Tel: +44 20 7338 6372/Fax: +44 20 7338 7848</a:t>
            </a:r>
            <a:endParaRPr lang="en-GB" sz="1700" i="1" dirty="0">
              <a:solidFill>
                <a:schemeClr val="accent1">
                  <a:lumMod val="75000"/>
                </a:schemeClr>
              </a:solidFill>
              <a:ea typeface="ＭＳ Ｐゴシック" pitchFamily="34" charset="-128"/>
            </a:endParaRPr>
          </a:p>
          <a:p>
            <a:pPr>
              <a:lnSpc>
                <a:spcPct val="90000"/>
              </a:lnSpc>
              <a:spcBef>
                <a:spcPts val="511"/>
              </a:spcBef>
              <a:defRPr/>
            </a:pPr>
            <a:r>
              <a:rPr lang="en-GB" sz="1700" dirty="0">
                <a:solidFill>
                  <a:schemeClr val="accent1">
                    <a:lumMod val="75000"/>
                  </a:schemeClr>
                </a:solidFill>
                <a:ea typeface="ＭＳ Ｐゴシック" pitchFamily="34" charset="-128"/>
              </a:rPr>
              <a:t>Business Development and project proposals</a:t>
            </a:r>
          </a:p>
          <a:p>
            <a:pPr>
              <a:lnSpc>
                <a:spcPct val="90000"/>
              </a:lnSpc>
              <a:spcBef>
                <a:spcPts val="511"/>
              </a:spcBef>
              <a:buNone/>
              <a:defRPr/>
            </a:pPr>
            <a:r>
              <a:rPr lang="en-GB" sz="1700" dirty="0">
                <a:solidFill>
                  <a:schemeClr val="accent1">
                    <a:lumMod val="75000"/>
                  </a:schemeClr>
                </a:solidFill>
                <a:ea typeface="ＭＳ Ｐゴシック" pitchFamily="34" charset="-128"/>
              </a:rPr>
              <a:t>	Tel: +44 20 7338 6372/Fax: +44 20 7338 7848</a:t>
            </a:r>
          </a:p>
          <a:p>
            <a:pPr>
              <a:lnSpc>
                <a:spcPct val="90000"/>
              </a:lnSpc>
              <a:spcBef>
                <a:spcPts val="511"/>
              </a:spcBef>
              <a:defRPr/>
            </a:pPr>
            <a:r>
              <a:rPr lang="en-GB" sz="1700" dirty="0">
                <a:solidFill>
                  <a:schemeClr val="accent1">
                    <a:lumMod val="75000"/>
                  </a:schemeClr>
                </a:solidFill>
                <a:ea typeface="ＭＳ Ｐゴシック" pitchFamily="34" charset="-128"/>
              </a:rPr>
              <a:t>General enquiries</a:t>
            </a:r>
          </a:p>
          <a:p>
            <a:pPr>
              <a:lnSpc>
                <a:spcPct val="90000"/>
              </a:lnSpc>
              <a:spcBef>
                <a:spcPts val="511"/>
              </a:spcBef>
              <a:buNone/>
              <a:defRPr/>
            </a:pPr>
            <a:r>
              <a:rPr lang="en-GB" sz="1700" dirty="0">
                <a:solidFill>
                  <a:schemeClr val="accent1">
                    <a:lumMod val="75000"/>
                  </a:schemeClr>
                </a:solidFill>
                <a:ea typeface="ＭＳ Ｐゴシック" pitchFamily="34" charset="-128"/>
              </a:rPr>
              <a:t>	Tel: +44 20 7338 6629/Fax: +44 20 7338 6101 </a:t>
            </a:r>
          </a:p>
          <a:p>
            <a:pPr>
              <a:lnSpc>
                <a:spcPct val="90000"/>
              </a:lnSpc>
              <a:spcBef>
                <a:spcPts val="511"/>
              </a:spcBef>
              <a:defRPr/>
            </a:pPr>
            <a:r>
              <a:rPr lang="en-GB" sz="1700" dirty="0">
                <a:solidFill>
                  <a:schemeClr val="accent1">
                    <a:lumMod val="75000"/>
                  </a:schemeClr>
                </a:solidFill>
                <a:ea typeface="ＭＳ Ｐゴシック" pitchFamily="34" charset="-128"/>
              </a:rPr>
              <a:t>Publications</a:t>
            </a:r>
          </a:p>
          <a:p>
            <a:pPr>
              <a:lnSpc>
                <a:spcPct val="90000"/>
              </a:lnSpc>
              <a:spcBef>
                <a:spcPts val="511"/>
              </a:spcBef>
              <a:buNone/>
              <a:defRPr/>
            </a:pPr>
            <a:r>
              <a:rPr lang="en-GB" sz="1700" dirty="0">
                <a:solidFill>
                  <a:schemeClr val="accent1">
                    <a:lumMod val="75000"/>
                  </a:schemeClr>
                </a:solidFill>
                <a:ea typeface="ＭＳ Ｐゴシック" pitchFamily="34" charset="-128"/>
              </a:rPr>
              <a:t>	Tel: +44 20 7338 7553/Fax: +44 20 7338 6102</a:t>
            </a:r>
          </a:p>
          <a:p>
            <a:pPr>
              <a:lnSpc>
                <a:spcPct val="90000"/>
              </a:lnSpc>
              <a:spcBef>
                <a:spcPct val="25000"/>
              </a:spcBef>
              <a:buFont typeface="Wingdings" pitchFamily="2" charset="2"/>
              <a:buNone/>
              <a:defRPr/>
            </a:pPr>
            <a:endParaRPr lang="en-GB" sz="1700" dirty="0">
              <a:solidFill>
                <a:schemeClr val="accent1">
                  <a:lumMod val="75000"/>
                </a:schemeClr>
              </a:solidFill>
              <a:ea typeface="ＭＳ Ｐゴシック" pitchFamily="34" charset="-128"/>
            </a:endParaRPr>
          </a:p>
        </p:txBody>
      </p:sp>
    </p:spTree>
    <p:extLst>
      <p:ext uri="{BB962C8B-B14F-4D97-AF65-F5344CB8AC3E}">
        <p14:creationId xmlns:p14="http://schemas.microsoft.com/office/powerpoint/2010/main" val="93707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xmlns="" id="{77227C41-CD98-4A7C-98AF-7D845122657E}"/>
              </a:ext>
            </a:extLst>
          </p:cNvPr>
          <p:cNvSpPr txBox="1">
            <a:spLocks/>
          </p:cNvSpPr>
          <p:nvPr/>
        </p:nvSpPr>
        <p:spPr>
          <a:xfrm>
            <a:off x="7197619" y="6396060"/>
            <a:ext cx="61168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A888236-570B-453F-A9BC-28A81A9BFFD7}" type="slidenum">
              <a:rPr lang="en-GB" smtClean="0"/>
              <a:pPr>
                <a:defRPr/>
              </a:pPr>
              <a:t>18</a:t>
            </a:fld>
            <a:endParaRPr lang="en-GB" dirty="0"/>
          </a:p>
        </p:txBody>
      </p:sp>
      <p:sp>
        <p:nvSpPr>
          <p:cNvPr id="5" name="Rectangle 8"/>
          <p:cNvSpPr>
            <a:spLocks noChangeArrowheads="1"/>
          </p:cNvSpPr>
          <p:nvPr/>
        </p:nvSpPr>
        <p:spPr bwMode="auto">
          <a:xfrm>
            <a:off x="990600" y="1657350"/>
            <a:ext cx="71536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r>
              <a:rPr lang="ka-GE" sz="3200" b="1" dirty="0">
                <a:solidFill>
                  <a:schemeClr val="accent1">
                    <a:lumMod val="75000"/>
                  </a:schemeClr>
                </a:solidFill>
              </a:rPr>
              <a:t>ძალიან დიდი მადლობა</a:t>
            </a:r>
            <a:endParaRPr lang="en-GB" sz="3200" b="1" dirty="0" smtClean="0">
              <a:solidFill>
                <a:schemeClr val="accent1">
                  <a:lumMod val="75000"/>
                </a:schemeClr>
              </a:solidFill>
              <a:latin typeface="+mj-lt"/>
              <a:cs typeface="+mj-cs"/>
            </a:endParaRPr>
          </a:p>
          <a:p>
            <a:pPr algn="ctr" eaLnBrk="0" hangingPunct="0">
              <a:defRPr/>
            </a:pPr>
            <a:r>
              <a:rPr lang="en-GB" sz="3200" b="1" dirty="0" smtClean="0">
                <a:solidFill>
                  <a:schemeClr val="accent1">
                    <a:lumMod val="75000"/>
                  </a:schemeClr>
                </a:solidFill>
                <a:latin typeface="+mj-lt"/>
                <a:cs typeface="+mj-cs"/>
              </a:rPr>
              <a:t>Thank </a:t>
            </a:r>
            <a:r>
              <a:rPr lang="en-GB" sz="3200" b="1" dirty="0">
                <a:solidFill>
                  <a:schemeClr val="accent1">
                    <a:lumMod val="75000"/>
                  </a:schemeClr>
                </a:solidFill>
                <a:latin typeface="+mj-lt"/>
                <a:cs typeface="+mj-cs"/>
              </a:rPr>
              <a:t>you very much!</a:t>
            </a:r>
          </a:p>
        </p:txBody>
      </p:sp>
    </p:spTree>
    <p:extLst>
      <p:ext uri="{BB962C8B-B14F-4D97-AF65-F5344CB8AC3E}">
        <p14:creationId xmlns:p14="http://schemas.microsoft.com/office/powerpoint/2010/main" val="179722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 y="1581150"/>
            <a:ext cx="8534400" cy="609600"/>
          </a:xfrm>
        </p:spPr>
        <p:txBody>
          <a:bodyPr>
            <a:normAutofit fontScale="90000"/>
          </a:bodyPr>
          <a:lstStyle/>
          <a:p>
            <a:r>
              <a:rPr lang="en-GB" sz="2400" dirty="0"/>
              <a:t/>
            </a:r>
            <a:br>
              <a:rPr lang="en-GB" sz="2400" dirty="0"/>
            </a:br>
            <a:r>
              <a:rPr lang="en-GB" sz="2400" dirty="0"/>
              <a:t/>
            </a:r>
            <a:br>
              <a:rPr lang="en-GB" sz="2400" dirty="0"/>
            </a:br>
            <a:r>
              <a:rPr lang="en-GB" sz="2200" b="1" dirty="0">
                <a:solidFill>
                  <a:schemeClr val="accent1">
                    <a:lumMod val="75000"/>
                  </a:schemeClr>
                </a:solidFill>
                <a:latin typeface="Arial" pitchFamily="34" charset="0"/>
                <a:cs typeface="Arial" pitchFamily="34" charset="0"/>
              </a:rPr>
              <a:t>Variation clauses from the public sector and MDB </a:t>
            </a:r>
            <a:r>
              <a:rPr lang="en-GB" sz="2200" b="1" dirty="0" smtClean="0">
                <a:solidFill>
                  <a:schemeClr val="accent1">
                    <a:lumMod val="75000"/>
                  </a:schemeClr>
                </a:solidFill>
                <a:latin typeface="Arial" pitchFamily="34" charset="0"/>
                <a:cs typeface="Arial" pitchFamily="34" charset="0"/>
              </a:rPr>
              <a:t>perspective</a:t>
            </a:r>
            <a:br>
              <a:rPr lang="en-GB" sz="2200" b="1" dirty="0" smtClean="0">
                <a:solidFill>
                  <a:schemeClr val="accent1">
                    <a:lumMod val="75000"/>
                  </a:schemeClr>
                </a:solidFill>
                <a:latin typeface="Arial" pitchFamily="34" charset="0"/>
                <a:cs typeface="Arial" pitchFamily="34" charset="0"/>
              </a:rPr>
            </a:br>
            <a:r>
              <a:rPr lang="en-GB" sz="2200" b="1" dirty="0" smtClean="0">
                <a:solidFill>
                  <a:schemeClr val="accent1">
                    <a:lumMod val="75000"/>
                  </a:schemeClr>
                </a:solidFill>
                <a:latin typeface="Arial" pitchFamily="34" charset="0"/>
                <a:cs typeface="Arial" pitchFamily="34" charset="0"/>
              </a:rPr>
              <a:t> </a:t>
            </a:r>
            <a:r>
              <a:rPr lang="en-GB" sz="1800" b="1" dirty="0">
                <a:solidFill>
                  <a:schemeClr val="accent1">
                    <a:lumMod val="75000"/>
                  </a:schemeClr>
                </a:solidFill>
                <a:latin typeface="Arial" pitchFamily="34" charset="0"/>
                <a:cs typeface="Arial" pitchFamily="34" charset="0"/>
              </a:rPr>
              <a:t>	</a:t>
            </a:r>
            <a:br>
              <a:rPr lang="en-GB" sz="1800" b="1" dirty="0">
                <a:solidFill>
                  <a:schemeClr val="accent1">
                    <a:lumMod val="75000"/>
                  </a:schemeClr>
                </a:solidFill>
                <a:latin typeface="Arial" pitchFamily="34" charset="0"/>
                <a:cs typeface="Arial" pitchFamily="34" charset="0"/>
              </a:rPr>
            </a:br>
            <a:r>
              <a:rPr lang="en-GB" sz="2400" b="1" dirty="0" smtClean="0">
                <a:solidFill>
                  <a:schemeClr val="accent1">
                    <a:lumMod val="75000"/>
                  </a:schemeClr>
                </a:solidFill>
                <a:latin typeface="Arial" pitchFamily="34" charset="0"/>
                <a:cs typeface="Arial" pitchFamily="34" charset="0"/>
              </a:rPr>
              <a:t>PROCUREMENT EXPERT AND FINANCIERS’ PERSPECTIVE </a:t>
            </a:r>
            <a:r>
              <a:rPr lang="en-GB" sz="2400" b="1" dirty="0">
                <a:solidFill>
                  <a:schemeClr val="accent1">
                    <a:lumMod val="75000"/>
                  </a:schemeClr>
                </a:solidFill>
                <a:latin typeface="Arial" pitchFamily="34" charset="0"/>
                <a:cs typeface="Arial" pitchFamily="34" charset="0"/>
              </a:rPr>
              <a:t/>
            </a:r>
            <a:br>
              <a:rPr lang="en-GB" sz="2400" b="1" dirty="0">
                <a:solidFill>
                  <a:schemeClr val="accent1">
                    <a:lumMod val="75000"/>
                  </a:schemeClr>
                </a:solidFill>
                <a:latin typeface="Arial" pitchFamily="34" charset="0"/>
                <a:cs typeface="Arial" pitchFamily="34" charset="0"/>
              </a:rPr>
            </a:br>
            <a:r>
              <a:rPr lang="en-GB" sz="2400" dirty="0"/>
              <a:t>	</a:t>
            </a:r>
          </a:p>
        </p:txBody>
      </p:sp>
    </p:spTree>
    <p:extLst>
      <p:ext uri="{BB962C8B-B14F-4D97-AF65-F5344CB8AC3E}">
        <p14:creationId xmlns:p14="http://schemas.microsoft.com/office/powerpoint/2010/main" val="17078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body" sz="half" idx="4294967295"/>
          </p:nvPr>
        </p:nvSpPr>
        <p:spPr>
          <a:xfrm>
            <a:off x="228600" y="1123950"/>
            <a:ext cx="8194431" cy="3770709"/>
          </a:xfrm>
        </p:spPr>
        <p:txBody>
          <a:bodyPr lIns="0" tIns="38910" rIns="0" bIns="38910"/>
          <a:lstStyle/>
          <a:p>
            <a:pPr marL="151521" indent="-151521">
              <a:lnSpc>
                <a:spcPct val="95000"/>
              </a:lnSpc>
              <a:spcBef>
                <a:spcPct val="0"/>
              </a:spcBef>
              <a:buNone/>
              <a:defRPr/>
            </a:pPr>
            <a:endParaRPr lang="en-GB" sz="1500" b="1" dirty="0">
              <a:solidFill>
                <a:schemeClr val="accent1">
                  <a:lumMod val="75000"/>
                </a:schemeClr>
              </a:solidFill>
              <a:ea typeface="ＭＳ Ｐゴシック" pitchFamily="34" charset="-128"/>
            </a:endParaRPr>
          </a:p>
          <a:p>
            <a:pPr marL="151521" indent="-151521">
              <a:lnSpc>
                <a:spcPct val="95000"/>
              </a:lnSpc>
              <a:spcBef>
                <a:spcPct val="0"/>
              </a:spcBef>
              <a:buNone/>
              <a:defRPr/>
            </a:pPr>
            <a:r>
              <a:rPr lang="en-GB" sz="1500" b="1" dirty="0">
                <a:solidFill>
                  <a:schemeClr val="accent1">
                    <a:lumMod val="75000"/>
                  </a:schemeClr>
                </a:solidFill>
                <a:ea typeface="ＭＳ Ｐゴシック" pitchFamily="34" charset="-128"/>
              </a:rPr>
              <a:t>European Bank for Reconstruction and Development</a:t>
            </a:r>
          </a:p>
          <a:p>
            <a:pPr marL="151521" indent="-151521">
              <a:lnSpc>
                <a:spcPct val="95000"/>
              </a:lnSpc>
              <a:spcBef>
                <a:spcPct val="0"/>
              </a:spcBef>
              <a:defRPr/>
            </a:pPr>
            <a:r>
              <a:rPr lang="en-GB" sz="1500" dirty="0">
                <a:solidFill>
                  <a:schemeClr val="accent1">
                    <a:lumMod val="75000"/>
                  </a:schemeClr>
                </a:solidFill>
                <a:ea typeface="ＭＳ Ｐゴシック" pitchFamily="34" charset="-128"/>
              </a:rPr>
              <a:t>International financial organisation established in 1991</a:t>
            </a:r>
            <a:endParaRPr lang="ru-RU" sz="1500" dirty="0">
              <a:solidFill>
                <a:schemeClr val="accent1">
                  <a:lumMod val="75000"/>
                </a:schemeClr>
              </a:solidFill>
              <a:ea typeface="ＭＳ Ｐゴシック" pitchFamily="34" charset="-128"/>
            </a:endParaRPr>
          </a:p>
          <a:p>
            <a:pPr marL="151521" indent="-151521">
              <a:lnSpc>
                <a:spcPct val="95000"/>
              </a:lnSpc>
              <a:spcBef>
                <a:spcPct val="0"/>
              </a:spcBef>
              <a:defRPr/>
            </a:pPr>
            <a:r>
              <a:rPr lang="en-GB" sz="1500" dirty="0">
                <a:solidFill>
                  <a:schemeClr val="accent1">
                    <a:lumMod val="75000"/>
                  </a:schemeClr>
                </a:solidFill>
                <a:ea typeface="ＭＳ Ｐゴシック" pitchFamily="34" charset="-128"/>
              </a:rPr>
              <a:t>Capital base – EUR 30 billion</a:t>
            </a:r>
          </a:p>
          <a:p>
            <a:pPr marL="151521" indent="-151521">
              <a:lnSpc>
                <a:spcPct val="95000"/>
              </a:lnSpc>
              <a:spcBef>
                <a:spcPct val="0"/>
              </a:spcBef>
              <a:defRPr/>
            </a:pPr>
            <a:r>
              <a:rPr lang="en-GB" sz="1500" dirty="0">
                <a:solidFill>
                  <a:schemeClr val="accent1">
                    <a:lumMod val="75000"/>
                  </a:schemeClr>
                </a:solidFill>
                <a:ea typeface="ＭＳ Ｐゴシック" pitchFamily="34" charset="-128"/>
              </a:rPr>
              <a:t>Credit rating of AAA by Standard &amp; Poor's, Moody's </a:t>
            </a:r>
          </a:p>
          <a:p>
            <a:pPr marL="0" indent="0">
              <a:lnSpc>
                <a:spcPct val="95000"/>
              </a:lnSpc>
              <a:spcBef>
                <a:spcPct val="0"/>
              </a:spcBef>
              <a:buNone/>
              <a:defRPr/>
            </a:pPr>
            <a:r>
              <a:rPr lang="en-GB" sz="1500" dirty="0">
                <a:solidFill>
                  <a:schemeClr val="accent1">
                    <a:lumMod val="75000"/>
                  </a:schemeClr>
                </a:solidFill>
                <a:ea typeface="ＭＳ Ｐゴシック" pitchFamily="34" charset="-128"/>
              </a:rPr>
              <a:t>   and Fitch</a:t>
            </a:r>
            <a:endParaRPr lang="ru-RU" sz="1500" dirty="0">
              <a:solidFill>
                <a:schemeClr val="accent1">
                  <a:lumMod val="75000"/>
                </a:schemeClr>
              </a:solidFill>
              <a:ea typeface="ＭＳ Ｐゴシック" pitchFamily="34" charset="-128"/>
            </a:endParaRPr>
          </a:p>
          <a:p>
            <a:pPr marL="151521" indent="-151521">
              <a:lnSpc>
                <a:spcPct val="95000"/>
              </a:lnSpc>
              <a:spcBef>
                <a:spcPct val="0"/>
              </a:spcBef>
              <a:buNone/>
              <a:defRPr/>
            </a:pPr>
            <a:endParaRPr lang="en-GB" sz="1000" b="1" i="1" dirty="0">
              <a:solidFill>
                <a:schemeClr val="accent1">
                  <a:lumMod val="75000"/>
                </a:schemeClr>
              </a:solidFill>
              <a:ea typeface="ＭＳ Ｐゴシック" pitchFamily="34" charset="-128"/>
            </a:endParaRPr>
          </a:p>
          <a:p>
            <a:pPr marL="151521" indent="-151521">
              <a:lnSpc>
                <a:spcPct val="95000"/>
              </a:lnSpc>
              <a:spcBef>
                <a:spcPct val="0"/>
              </a:spcBef>
              <a:buNone/>
              <a:defRPr/>
            </a:pPr>
            <a:r>
              <a:rPr lang="en-GB" sz="1500" b="1" dirty="0">
                <a:solidFill>
                  <a:schemeClr val="accent1">
                    <a:lumMod val="75000"/>
                  </a:schemeClr>
                </a:solidFill>
                <a:ea typeface="ＭＳ Ｐゴシック" pitchFamily="34" charset="-128"/>
              </a:rPr>
              <a:t>Shareholders of the Bank</a:t>
            </a:r>
            <a:r>
              <a:rPr lang="en-GB" sz="1500" dirty="0">
                <a:solidFill>
                  <a:schemeClr val="accent1">
                    <a:lumMod val="75000"/>
                  </a:schemeClr>
                </a:solidFill>
                <a:ea typeface="ＭＳ Ｐゴシック" pitchFamily="34" charset="-128"/>
              </a:rPr>
              <a:t> </a:t>
            </a:r>
            <a:r>
              <a:rPr lang="ru-RU" sz="1500" dirty="0">
                <a:solidFill>
                  <a:schemeClr val="accent1">
                    <a:lumMod val="75000"/>
                  </a:schemeClr>
                </a:solidFill>
                <a:ea typeface="ＭＳ Ｐゴシック" pitchFamily="34" charset="-128"/>
              </a:rPr>
              <a:t>    </a:t>
            </a:r>
            <a:endParaRPr lang="en-GB" sz="1500" dirty="0">
              <a:solidFill>
                <a:schemeClr val="accent1">
                  <a:lumMod val="75000"/>
                </a:schemeClr>
              </a:solidFill>
              <a:ea typeface="ＭＳ Ｐゴシック" pitchFamily="34" charset="-128"/>
            </a:endParaRPr>
          </a:p>
          <a:p>
            <a:pPr marL="0" indent="0">
              <a:lnSpc>
                <a:spcPct val="95000"/>
              </a:lnSpc>
              <a:spcBef>
                <a:spcPct val="0"/>
              </a:spcBef>
              <a:buNone/>
              <a:defRPr/>
            </a:pPr>
            <a:r>
              <a:rPr lang="en-GB" sz="1500" dirty="0">
                <a:solidFill>
                  <a:schemeClr val="accent1">
                    <a:lumMod val="75000"/>
                  </a:schemeClr>
                </a:solidFill>
                <a:ea typeface="ＭＳ Ｐゴシック" pitchFamily="34" charset="-128"/>
              </a:rPr>
              <a:t>   Two international organisation and 65 countries.</a:t>
            </a:r>
          </a:p>
          <a:p>
            <a:pPr marL="151521" indent="-151521">
              <a:lnSpc>
                <a:spcPct val="95000"/>
              </a:lnSpc>
              <a:spcBef>
                <a:spcPct val="0"/>
              </a:spcBef>
              <a:buNone/>
              <a:defRPr/>
            </a:pPr>
            <a:endParaRPr lang="en-GB" sz="1000" b="1" i="1" dirty="0">
              <a:solidFill>
                <a:schemeClr val="accent1">
                  <a:lumMod val="75000"/>
                </a:schemeClr>
              </a:solidFill>
              <a:ea typeface="ＭＳ Ｐゴシック" pitchFamily="34" charset="-128"/>
            </a:endParaRPr>
          </a:p>
          <a:p>
            <a:pPr marL="151521" indent="-151521">
              <a:lnSpc>
                <a:spcPct val="95000"/>
              </a:lnSpc>
              <a:spcBef>
                <a:spcPct val="0"/>
              </a:spcBef>
              <a:buNone/>
              <a:defRPr/>
            </a:pPr>
            <a:r>
              <a:rPr lang="en-GB" sz="1500" b="1" dirty="0">
                <a:solidFill>
                  <a:schemeClr val="accent1">
                    <a:lumMod val="75000"/>
                  </a:schemeClr>
                </a:solidFill>
                <a:ea typeface="ＭＳ Ｐゴシック" pitchFamily="34" charset="-128"/>
              </a:rPr>
              <a:t>Mission </a:t>
            </a:r>
          </a:p>
          <a:p>
            <a:pPr marL="151521" indent="-151521">
              <a:lnSpc>
                <a:spcPct val="95000"/>
              </a:lnSpc>
              <a:spcBef>
                <a:spcPct val="0"/>
              </a:spcBef>
              <a:buNone/>
              <a:defRPr/>
            </a:pPr>
            <a:r>
              <a:rPr lang="en-GB" sz="1500" b="1" dirty="0">
                <a:solidFill>
                  <a:schemeClr val="accent1">
                    <a:lumMod val="75000"/>
                  </a:schemeClr>
                </a:solidFill>
                <a:ea typeface="ＭＳ Ｐゴシック" pitchFamily="34" charset="-128"/>
              </a:rPr>
              <a:t>	</a:t>
            </a:r>
            <a:r>
              <a:rPr lang="en-GB" sz="1500" dirty="0">
                <a:solidFill>
                  <a:schemeClr val="accent1">
                    <a:lumMod val="75000"/>
                  </a:schemeClr>
                </a:solidFill>
                <a:ea typeface="ＭＳ Ｐゴシック" pitchFamily="34" charset="-128"/>
              </a:rPr>
              <a:t>The Bank promotes transition to market economies in 38 countries from Central Europe to Central Asia, as well as in the SEMED region.</a:t>
            </a:r>
          </a:p>
          <a:p>
            <a:pPr marL="151521" indent="-151521">
              <a:lnSpc>
                <a:spcPct val="95000"/>
              </a:lnSpc>
              <a:spcBef>
                <a:spcPct val="0"/>
              </a:spcBef>
              <a:buNone/>
              <a:defRPr/>
            </a:pPr>
            <a:endParaRPr lang="en-GB" sz="1500" dirty="0">
              <a:solidFill>
                <a:schemeClr val="accent1">
                  <a:lumMod val="75000"/>
                </a:schemeClr>
              </a:solidFill>
              <a:ea typeface="ＭＳ Ｐゴシック" pitchFamily="34" charset="-128"/>
            </a:endParaRPr>
          </a:p>
          <a:p>
            <a:pPr marL="151521" indent="-151521">
              <a:lnSpc>
                <a:spcPct val="95000"/>
              </a:lnSpc>
              <a:spcBef>
                <a:spcPct val="0"/>
              </a:spcBef>
              <a:buNone/>
              <a:defRPr/>
            </a:pPr>
            <a:r>
              <a:rPr lang="en-GB" sz="1500" dirty="0">
                <a:solidFill>
                  <a:schemeClr val="accent1">
                    <a:lumMod val="75000"/>
                  </a:schemeClr>
                </a:solidFill>
                <a:ea typeface="ＭＳ Ｐゴシック" pitchFamily="34" charset="-128"/>
              </a:rPr>
              <a:t>	The Bank promotes policy dialogues with regards to investment climate, business environment and policy matter.</a:t>
            </a:r>
          </a:p>
          <a:p>
            <a:pPr marL="151521" indent="-151521">
              <a:lnSpc>
                <a:spcPct val="95000"/>
              </a:lnSpc>
              <a:spcBef>
                <a:spcPct val="0"/>
              </a:spcBef>
              <a:buNone/>
              <a:defRPr/>
            </a:pPr>
            <a:endParaRPr lang="en-GB" sz="1500" dirty="0">
              <a:solidFill>
                <a:schemeClr val="accent1">
                  <a:lumMod val="75000"/>
                </a:schemeClr>
              </a:solidFill>
              <a:ea typeface="ＭＳ Ｐゴシック" pitchFamily="34" charset="-128"/>
            </a:endParaRPr>
          </a:p>
        </p:txBody>
      </p:sp>
      <p:pic>
        <p:nvPicPr>
          <p:cNvPr id="3076" name="Picture 9" descr="HQFlags_76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276350"/>
            <a:ext cx="26611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19250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61" y="1047750"/>
            <a:ext cx="8333639" cy="367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Oval 2"/>
          <p:cNvSpPr>
            <a:spLocks noChangeArrowheads="1"/>
          </p:cNvSpPr>
          <p:nvPr/>
        </p:nvSpPr>
        <p:spPr bwMode="auto">
          <a:xfrm>
            <a:off x="4859216" y="3559969"/>
            <a:ext cx="115766" cy="91679"/>
          </a:xfrm>
          <a:prstGeom prst="ellipse">
            <a:avLst/>
          </a:prstGeom>
          <a:solidFill>
            <a:srgbClr val="FFFFFF"/>
          </a:solidFill>
          <a:ln w="12700">
            <a:solidFill>
              <a:srgbClr val="FFFFFF"/>
            </a:solidFill>
            <a:round/>
            <a:headEnd/>
            <a:tailEnd/>
          </a:ln>
        </p:spPr>
        <p:txBody>
          <a:bodyPr wrap="none" lIns="72042" tIns="36022" rIns="72042" bIns="36022" anchor="ctr"/>
          <a:lstStyle>
            <a:lvl1pPr defTabSz="844550" eaLnBrk="0" hangingPunct="0">
              <a:spcBef>
                <a:spcPct val="50000"/>
              </a:spcBef>
              <a:buClr>
                <a:schemeClr val="tx2"/>
              </a:buClr>
              <a:buSzPct val="55000"/>
              <a:buFont typeface="Wingdings" pitchFamily="2" charset="2"/>
              <a:buChar char="l"/>
              <a:defRPr sz="2800">
                <a:solidFill>
                  <a:schemeClr val="tx1"/>
                </a:solidFill>
                <a:latin typeface="Arial" charset="0"/>
                <a:ea typeface="ＭＳ Ｐゴシック" pitchFamily="34" charset="-128"/>
              </a:defRPr>
            </a:lvl1pPr>
            <a:lvl2pPr marL="742950" indent="-285750" defTabSz="844550" eaLnBrk="0" hangingPunct="0">
              <a:spcBef>
                <a:spcPct val="50000"/>
              </a:spcBef>
              <a:buClr>
                <a:schemeClr val="tx2"/>
              </a:buClr>
              <a:buChar char="–"/>
              <a:defRPr sz="2400">
                <a:solidFill>
                  <a:schemeClr val="tx1"/>
                </a:solidFill>
                <a:latin typeface="Arial" charset="0"/>
                <a:ea typeface="ＭＳ Ｐゴシック" pitchFamily="34" charset="-128"/>
              </a:defRPr>
            </a:lvl2pPr>
            <a:lvl3pPr marL="1143000" indent="-228600" defTabSz="844550" eaLnBrk="0" hangingPunct="0">
              <a:spcBef>
                <a:spcPct val="50000"/>
              </a:spcBef>
              <a:buClr>
                <a:schemeClr val="tx2"/>
              </a:buClr>
              <a:buSzPct val="55000"/>
              <a:buFont typeface="Wingdings" pitchFamily="2" charset="2"/>
              <a:buChar char="l"/>
              <a:defRPr sz="2200">
                <a:solidFill>
                  <a:schemeClr val="tx1"/>
                </a:solidFill>
                <a:latin typeface="Arial" charset="0"/>
                <a:ea typeface="ＭＳ Ｐゴシック" pitchFamily="34" charset="-128"/>
              </a:defRPr>
            </a:lvl3pPr>
            <a:lvl4pPr marL="1600200" indent="-228600" defTabSz="844550" eaLnBrk="0" hangingPunct="0">
              <a:spcBef>
                <a:spcPct val="50000"/>
              </a:spcBef>
              <a:buClr>
                <a:schemeClr val="tx2"/>
              </a:buClr>
              <a:buChar char="–"/>
              <a:defRPr sz="2000">
                <a:solidFill>
                  <a:schemeClr val="tx1"/>
                </a:solidFill>
                <a:latin typeface="Arial" charset="0"/>
                <a:ea typeface="ＭＳ Ｐゴシック" pitchFamily="34" charset="-128"/>
              </a:defRPr>
            </a:lvl4pPr>
            <a:lvl5pPr marL="2057400" indent="-228600" defTabSz="844550" eaLnBrk="0" hangingPunct="0">
              <a:spcBef>
                <a:spcPct val="20000"/>
              </a:spcBef>
              <a:buChar char="»"/>
              <a:defRPr sz="2000">
                <a:solidFill>
                  <a:schemeClr val="tx1"/>
                </a:solidFill>
                <a:latin typeface="Arial" charset="0"/>
                <a:ea typeface="ＭＳ Ｐゴシック" pitchFamily="34" charset="-128"/>
              </a:defRPr>
            </a:lvl5pPr>
            <a:lvl6pPr marL="2514600" indent="-228600" defTabSz="84455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84455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84455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84455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ClrTx/>
              <a:buSzTx/>
              <a:buFontTx/>
              <a:buNone/>
            </a:pPr>
            <a:endParaRPr lang="ru-RU" altLang="en-US" sz="1900">
              <a:latin typeface="Times New Roman" pitchFamily="18" charset="0"/>
              <a:cs typeface="Arial" charset="0"/>
            </a:endParaRPr>
          </a:p>
        </p:txBody>
      </p:sp>
      <p:sp>
        <p:nvSpPr>
          <p:cNvPr id="7173" name="TextBox 4"/>
          <p:cNvSpPr txBox="1">
            <a:spLocks noChangeArrowheads="1"/>
          </p:cNvSpPr>
          <p:nvPr/>
        </p:nvSpPr>
        <p:spPr bwMode="auto">
          <a:xfrm>
            <a:off x="3376246" y="1368029"/>
            <a:ext cx="4724400" cy="928150"/>
          </a:xfrm>
          <a:prstGeom prst="rect">
            <a:avLst/>
          </a:prstGeom>
          <a:noFill/>
          <a:ln w="9525">
            <a:noFill/>
            <a:miter lim="800000"/>
            <a:headEnd/>
            <a:tailEnd/>
          </a:ln>
        </p:spPr>
        <p:txBody>
          <a:bodyPr lIns="77925" tIns="38963" rIns="77925" bIns="38963">
            <a:spAutoFit/>
          </a:bodyPr>
          <a:lstStyle>
            <a:lvl1pPr>
              <a:defRPr sz="3600">
                <a:solidFill>
                  <a:schemeClr val="tx1"/>
                </a:solidFill>
                <a:latin typeface="Arial" pitchFamily="34" charset="0"/>
                <a:ea typeface="ＭＳ Ｐゴシック" pitchFamily="34" charset="-128"/>
              </a:defRPr>
            </a:lvl1pPr>
            <a:lvl2pPr marL="742950" indent="-285750">
              <a:defRPr sz="3600">
                <a:solidFill>
                  <a:schemeClr val="tx1"/>
                </a:solidFill>
                <a:latin typeface="Arial" pitchFamily="34" charset="0"/>
                <a:ea typeface="ＭＳ Ｐゴシック" pitchFamily="34" charset="-128"/>
              </a:defRPr>
            </a:lvl2pPr>
            <a:lvl3pPr marL="1143000" indent="-228600">
              <a:defRPr sz="3600">
                <a:solidFill>
                  <a:schemeClr val="tx1"/>
                </a:solidFill>
                <a:latin typeface="Arial" pitchFamily="34" charset="0"/>
                <a:ea typeface="ＭＳ Ｐゴシック" pitchFamily="34" charset="-128"/>
              </a:defRPr>
            </a:lvl3pPr>
            <a:lvl4pPr marL="1600200" indent="-228600">
              <a:defRPr sz="3600">
                <a:solidFill>
                  <a:schemeClr val="tx1"/>
                </a:solidFill>
                <a:latin typeface="Arial" pitchFamily="34" charset="0"/>
                <a:ea typeface="ＭＳ Ｐゴシック" pitchFamily="34" charset="-128"/>
              </a:defRPr>
            </a:lvl4pPr>
            <a:lvl5pPr marL="2057400" indent="-228600">
              <a:defRPr sz="3600">
                <a:solidFill>
                  <a:schemeClr val="tx1"/>
                </a:solidFill>
                <a:latin typeface="Arial" pitchFamily="34" charset="0"/>
                <a:ea typeface="ＭＳ Ｐゴシック" pitchFamily="34" charset="-128"/>
              </a:defRPr>
            </a:lvl5pPr>
            <a:lvl6pPr marL="2514600" indent="-228600" fontAlgn="base">
              <a:spcBef>
                <a:spcPct val="0"/>
              </a:spcBef>
              <a:spcAft>
                <a:spcPct val="0"/>
              </a:spcAft>
              <a:defRPr sz="3600">
                <a:solidFill>
                  <a:schemeClr val="tx1"/>
                </a:solidFill>
                <a:latin typeface="Arial" pitchFamily="34" charset="0"/>
                <a:ea typeface="ＭＳ Ｐゴシック" pitchFamily="34" charset="-128"/>
              </a:defRPr>
            </a:lvl6pPr>
            <a:lvl7pPr marL="2971800" indent="-228600" fontAlgn="base">
              <a:spcBef>
                <a:spcPct val="0"/>
              </a:spcBef>
              <a:spcAft>
                <a:spcPct val="0"/>
              </a:spcAft>
              <a:defRPr sz="3600">
                <a:solidFill>
                  <a:schemeClr val="tx1"/>
                </a:solidFill>
                <a:latin typeface="Arial" pitchFamily="34" charset="0"/>
                <a:ea typeface="ＭＳ Ｐゴシック" pitchFamily="34" charset="-128"/>
              </a:defRPr>
            </a:lvl7pPr>
            <a:lvl8pPr marL="3429000" indent="-228600" fontAlgn="base">
              <a:spcBef>
                <a:spcPct val="0"/>
              </a:spcBef>
              <a:spcAft>
                <a:spcPct val="0"/>
              </a:spcAft>
              <a:defRPr sz="3600">
                <a:solidFill>
                  <a:schemeClr val="tx1"/>
                </a:solidFill>
                <a:latin typeface="Arial" pitchFamily="34" charset="0"/>
                <a:ea typeface="ＭＳ Ｐゴシック" pitchFamily="34" charset="-128"/>
              </a:defRPr>
            </a:lvl8pPr>
            <a:lvl9pPr marL="3886200" indent="-228600" fontAlgn="base">
              <a:spcBef>
                <a:spcPct val="0"/>
              </a:spcBef>
              <a:spcAft>
                <a:spcPct val="0"/>
              </a:spcAft>
              <a:defRPr sz="3600">
                <a:solidFill>
                  <a:schemeClr val="tx1"/>
                </a:solidFill>
                <a:latin typeface="Arial" pitchFamily="34" charset="0"/>
                <a:ea typeface="ＭＳ Ｐゴシック" pitchFamily="34" charset="-128"/>
              </a:defRPr>
            </a:lvl9pPr>
          </a:lstStyle>
          <a:p>
            <a:pPr algn="ctr" eaLnBrk="0" hangingPunct="0">
              <a:spcBef>
                <a:spcPct val="10000"/>
              </a:spcBef>
              <a:spcAft>
                <a:spcPct val="20000"/>
              </a:spcAft>
              <a:defRPr/>
            </a:pPr>
            <a:r>
              <a:rPr lang="en-GB" sz="2400" b="1" dirty="0">
                <a:solidFill>
                  <a:srgbClr val="FFFF00"/>
                </a:solidFill>
                <a:effectLst>
                  <a:outerShdw blurRad="38100" dist="38100" dir="2700000" algn="tl">
                    <a:srgbClr val="C0C0C0"/>
                  </a:outerShdw>
                </a:effectLst>
                <a:latin typeface="Calibri" pitchFamily="34" charset="0"/>
                <a:cs typeface="Arial" pitchFamily="34" charset="0"/>
              </a:rPr>
              <a:t>5,000 Projects</a:t>
            </a:r>
          </a:p>
          <a:p>
            <a:pPr algn="ctr" eaLnBrk="0" hangingPunct="0">
              <a:spcBef>
                <a:spcPct val="10000"/>
              </a:spcBef>
              <a:spcAft>
                <a:spcPct val="20000"/>
              </a:spcAft>
              <a:defRPr/>
            </a:pPr>
            <a:r>
              <a:rPr lang="en-GB" sz="2400" b="1" dirty="0">
                <a:solidFill>
                  <a:srgbClr val="FFFF00"/>
                </a:solidFill>
                <a:effectLst>
                  <a:outerShdw blurRad="38100" dist="38100" dir="2700000" algn="tl">
                    <a:srgbClr val="C0C0C0"/>
                  </a:outerShdw>
                </a:effectLst>
                <a:latin typeface="Calibri" pitchFamily="34" charset="0"/>
                <a:cs typeface="Arial" pitchFamily="34" charset="0"/>
              </a:rPr>
              <a:t>EURO 115 billion EURO</a:t>
            </a:r>
          </a:p>
        </p:txBody>
      </p:sp>
      <p:pic>
        <p:nvPicPr>
          <p:cNvPr id="4102" name="Picture 5" descr="C:\Users\Evgeny Smirnov\AppData\Local\Microsoft\Windows\Temporary Internet Files\Content.IE5\CX9DGD6I\MC90044039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733550"/>
            <a:ext cx="1151792" cy="8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2"/>
          <p:cNvSpPr txBox="1">
            <a:spLocks noChangeArrowheads="1"/>
          </p:cNvSpPr>
          <p:nvPr/>
        </p:nvSpPr>
        <p:spPr bwMode="auto">
          <a:xfrm>
            <a:off x="353160" y="3892154"/>
            <a:ext cx="3764573" cy="68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eaLnBrk="0" hangingPunct="0">
              <a:spcBef>
                <a:spcPct val="50000"/>
              </a:spcBef>
              <a:buClr>
                <a:schemeClr val="tx2"/>
              </a:buClr>
              <a:buSzPct val="55000"/>
              <a:buFont typeface="Wingdings" pitchFamily="2" charset="2"/>
              <a:buChar char="l"/>
              <a:defRPr sz="2800">
                <a:solidFill>
                  <a:schemeClr val="tx1"/>
                </a:solidFill>
                <a:latin typeface="Arial" charset="0"/>
                <a:ea typeface="ＭＳ Ｐゴシック" pitchFamily="34" charset="-128"/>
              </a:defRPr>
            </a:lvl1pPr>
            <a:lvl2pPr marL="742950" indent="-285750" eaLnBrk="0" hangingPunct="0">
              <a:spcBef>
                <a:spcPct val="50000"/>
              </a:spcBef>
              <a:buClr>
                <a:schemeClr val="tx2"/>
              </a:buClr>
              <a:buChar char="–"/>
              <a:defRPr sz="2400">
                <a:solidFill>
                  <a:schemeClr val="tx1"/>
                </a:solidFill>
                <a:latin typeface="Arial" charset="0"/>
                <a:ea typeface="ＭＳ Ｐゴシック" pitchFamily="34" charset="-128"/>
              </a:defRPr>
            </a:lvl2pPr>
            <a:lvl3pPr marL="1143000" indent="-228600" eaLnBrk="0" hangingPunct="0">
              <a:spcBef>
                <a:spcPct val="50000"/>
              </a:spcBef>
              <a:buClr>
                <a:schemeClr val="tx2"/>
              </a:buClr>
              <a:buSzPct val="55000"/>
              <a:buFont typeface="Wingdings" pitchFamily="2" charset="2"/>
              <a:buChar char="l"/>
              <a:defRPr sz="2200">
                <a:solidFill>
                  <a:schemeClr val="tx1"/>
                </a:solidFill>
                <a:latin typeface="Arial" charset="0"/>
                <a:ea typeface="ＭＳ Ｐゴシック" pitchFamily="34" charset="-128"/>
              </a:defRPr>
            </a:lvl3pPr>
            <a:lvl4pPr marL="1600200" indent="-228600" eaLnBrk="0" hangingPunct="0">
              <a:spcBef>
                <a:spcPct val="50000"/>
              </a:spcBef>
              <a:buClr>
                <a:schemeClr val="tx2"/>
              </a:buClr>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10000"/>
              </a:spcBef>
              <a:spcAft>
                <a:spcPct val="20000"/>
              </a:spcAft>
              <a:buClrTx/>
              <a:buSzTx/>
              <a:buFontTx/>
              <a:buNone/>
            </a:pPr>
            <a:r>
              <a:rPr lang="en-GB" altLang="en-US" sz="1700" b="1">
                <a:solidFill>
                  <a:srgbClr val="008000"/>
                </a:solidFill>
                <a:cs typeface="Arial" charset="0"/>
              </a:rPr>
              <a:t>75 per cent </a:t>
            </a:r>
            <a:r>
              <a:rPr lang="ru-RU" altLang="en-US" sz="1700" b="1">
                <a:solidFill>
                  <a:srgbClr val="008000"/>
                </a:solidFill>
                <a:cs typeface="Arial" charset="0"/>
              </a:rPr>
              <a:t>– </a:t>
            </a:r>
            <a:r>
              <a:rPr lang="en-GB" altLang="en-US" sz="1700" b="1">
                <a:solidFill>
                  <a:srgbClr val="008000"/>
                </a:solidFill>
                <a:cs typeface="Arial" charset="0"/>
              </a:rPr>
              <a:t>private sector</a:t>
            </a:r>
            <a:endParaRPr lang="ru-RU" altLang="en-US" sz="1700" b="1">
              <a:solidFill>
                <a:srgbClr val="008000"/>
              </a:solidFill>
              <a:cs typeface="Arial" charset="0"/>
            </a:endParaRPr>
          </a:p>
          <a:p>
            <a:pPr>
              <a:spcBef>
                <a:spcPct val="10000"/>
              </a:spcBef>
              <a:spcAft>
                <a:spcPct val="20000"/>
              </a:spcAft>
              <a:buClrTx/>
              <a:buSzTx/>
              <a:buFontTx/>
              <a:buNone/>
            </a:pPr>
            <a:r>
              <a:rPr lang="ru-RU" altLang="en-US" sz="1700" b="1">
                <a:solidFill>
                  <a:srgbClr val="FF0000"/>
                </a:solidFill>
                <a:cs typeface="Arial" charset="0"/>
              </a:rPr>
              <a:t>2</a:t>
            </a:r>
            <a:r>
              <a:rPr lang="en-GB" altLang="en-US" sz="1700" b="1">
                <a:solidFill>
                  <a:srgbClr val="FF0000"/>
                </a:solidFill>
                <a:cs typeface="Arial" charset="0"/>
              </a:rPr>
              <a:t>5 per cent </a:t>
            </a:r>
            <a:r>
              <a:rPr lang="ru-RU" altLang="en-US" sz="1700" b="1">
                <a:solidFill>
                  <a:srgbClr val="FF0000"/>
                </a:solidFill>
                <a:cs typeface="Arial" charset="0"/>
              </a:rPr>
              <a:t>– </a:t>
            </a:r>
            <a:r>
              <a:rPr lang="en-GB" altLang="en-US" sz="1700" b="1">
                <a:solidFill>
                  <a:srgbClr val="FF0000"/>
                </a:solidFill>
                <a:cs typeface="Arial" charset="0"/>
              </a:rPr>
              <a:t>public sector</a:t>
            </a:r>
          </a:p>
        </p:txBody>
      </p:sp>
    </p:spTree>
    <p:extLst>
      <p:ext uri="{BB962C8B-B14F-4D97-AF65-F5344CB8AC3E}">
        <p14:creationId xmlns:p14="http://schemas.microsoft.com/office/powerpoint/2010/main" val="218052076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5"/>
          <p:cNvGraphicFramePr>
            <a:graphicFrameLocks noChangeAspect="1"/>
          </p:cNvGraphicFramePr>
          <p:nvPr/>
        </p:nvGraphicFramePr>
        <p:xfrm>
          <a:off x="1071199" y="3563542"/>
          <a:ext cx="930519" cy="1097756"/>
        </p:xfrm>
        <a:graphic>
          <a:graphicData uri="http://schemas.openxmlformats.org/presentationml/2006/ole">
            <mc:AlternateContent xmlns:mc="http://schemas.openxmlformats.org/markup-compatibility/2006">
              <mc:Choice xmlns:v="urn:schemas-microsoft-com:vml" Requires="v">
                <p:oleObj spid="_x0000_s1032" name="Photo Editor Photo" r:id="rId4" imgW="2857899" imgH="4153480" progId="">
                  <p:embed/>
                </p:oleObj>
              </mc:Choice>
              <mc:Fallback>
                <p:oleObj name="Photo Editor Photo" r:id="rId4" imgW="2857899" imgH="41534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199" y="3563542"/>
                        <a:ext cx="930519" cy="109775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 name="Rectangle 2"/>
          <p:cNvSpPr>
            <a:spLocks noGrp="1" noChangeArrowheads="1"/>
          </p:cNvSpPr>
          <p:nvPr>
            <p:ph type="ctrTitle" idx="4294967295"/>
          </p:nvPr>
        </p:nvSpPr>
        <p:spPr>
          <a:xfrm>
            <a:off x="304800" y="1352550"/>
            <a:ext cx="8317523" cy="433388"/>
          </a:xfrm>
        </p:spPr>
        <p:txBody>
          <a:bodyPr lIns="0" tIns="39228" rIns="0" bIns="39228">
            <a:normAutofit/>
          </a:bodyPr>
          <a:lstStyle/>
          <a:p>
            <a:r>
              <a:rPr lang="en-GB" altLang="en-US" sz="2000" b="1" dirty="0" smtClean="0">
                <a:solidFill>
                  <a:schemeClr val="accent1">
                    <a:lumMod val="75000"/>
                  </a:schemeClr>
                </a:solidFill>
                <a:ea typeface="ＭＳ Ｐゴシック" pitchFamily="34" charset="-128"/>
              </a:rPr>
              <a:t>EBRD PROCUREMENT POLICIES AND CONCESSION PAPERS</a:t>
            </a:r>
            <a:endParaRPr lang="en-GB" altLang="en-US" sz="2000" b="1" dirty="0">
              <a:solidFill>
                <a:schemeClr val="accent1">
                  <a:lumMod val="75000"/>
                </a:schemeClr>
              </a:solidFill>
              <a:latin typeface="Calibri" pitchFamily="34" charset="0"/>
              <a:ea typeface="ＭＳ Ｐゴシック" pitchFamily="34" charset="-128"/>
            </a:endParaRPr>
          </a:p>
        </p:txBody>
      </p:sp>
      <p:pic>
        <p:nvPicPr>
          <p:cNvPr id="5124" name="Picture 4" descr="Pages from ppr09e"/>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3293" y="3170635"/>
            <a:ext cx="930520" cy="107989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67287" name="Group 23"/>
          <p:cNvGraphicFramePr>
            <a:graphicFrameLocks noGrp="1"/>
          </p:cNvGraphicFramePr>
          <p:nvPr>
            <p:extLst>
              <p:ext uri="{D42A27DB-BD31-4B8C-83A1-F6EECF244321}">
                <p14:modId xmlns:p14="http://schemas.microsoft.com/office/powerpoint/2010/main" val="3113496880"/>
              </p:ext>
            </p:extLst>
          </p:nvPr>
        </p:nvGraphicFramePr>
        <p:xfrm>
          <a:off x="5380892" y="2112169"/>
          <a:ext cx="1553308" cy="1974056"/>
        </p:xfrm>
        <a:graphic>
          <a:graphicData uri="http://schemas.openxmlformats.org/drawingml/2006/table">
            <a:tbl>
              <a:tblPr/>
              <a:tblGrid>
                <a:gridCol w="1553308"/>
              </a:tblGrid>
              <a:tr h="1974056">
                <a:tc>
                  <a:txBody>
                    <a:bodyPr/>
                    <a:lstStyle/>
                    <a:p>
                      <a:pPr marL="0" marR="0" lvl="0" indent="0" algn="ctr" defTabSz="914400" rtl="0" eaLnBrk="0" fontAlgn="base" latinLnBrk="0" hangingPunct="0">
                        <a:lnSpc>
                          <a:spcPct val="100000"/>
                        </a:lnSpc>
                        <a:spcBef>
                          <a:spcPct val="0"/>
                        </a:spcBef>
                        <a:spcAft>
                          <a:spcPct val="0"/>
                        </a:spcAft>
                        <a:buClr>
                          <a:schemeClr val="tx2"/>
                        </a:buClr>
                        <a:buSzPct val="55000"/>
                        <a:buFont typeface="Wingdings" pitchFamily="2" charset="2"/>
                        <a:buNone/>
                        <a:tabLst/>
                      </a:pPr>
                      <a:r>
                        <a:rPr kumimoji="0" lang="en-GB" sz="500" b="0" i="0" u="none" strike="noStrike" cap="none" normalizeH="0" baseline="0" dirty="0" smtClean="0">
                          <a:ln>
                            <a:noFill/>
                          </a:ln>
                          <a:solidFill>
                            <a:srgbClr val="000000"/>
                          </a:solidFill>
                          <a:effectLst/>
                          <a:latin typeface="+mn-lt"/>
                          <a:ea typeface="ＭＳ Ｐゴシック" pitchFamily="34" charset="-128"/>
                        </a:rPr>
                        <a:t>DOCUMENT OF THE EUROPEAN BANK</a:t>
                      </a:r>
                    </a:p>
                    <a:p>
                      <a:pPr marL="0" marR="0" lvl="0" indent="0" algn="ctr" defTabSz="914400" rtl="0" eaLnBrk="0" fontAlgn="base" latinLnBrk="0" hangingPunct="0">
                        <a:lnSpc>
                          <a:spcPct val="100000"/>
                        </a:lnSpc>
                        <a:spcBef>
                          <a:spcPct val="0"/>
                        </a:spcBef>
                        <a:spcAft>
                          <a:spcPct val="0"/>
                        </a:spcAft>
                        <a:buClr>
                          <a:schemeClr val="tx2"/>
                        </a:buClr>
                        <a:buSzPct val="55000"/>
                        <a:buFont typeface="Wingdings" pitchFamily="2" charset="2"/>
                        <a:buNone/>
                        <a:tabLst/>
                      </a:pPr>
                      <a:r>
                        <a:rPr kumimoji="0" lang="en-GB" sz="500" b="0" i="0" u="none" strike="noStrike" cap="none" normalizeH="0" baseline="0" dirty="0" smtClean="0">
                          <a:ln>
                            <a:noFill/>
                          </a:ln>
                          <a:solidFill>
                            <a:srgbClr val="000000"/>
                          </a:solidFill>
                          <a:effectLst/>
                          <a:latin typeface="+mn-lt"/>
                          <a:ea typeface="ＭＳ Ｐゴシック" pitchFamily="34" charset="-128"/>
                        </a:rPr>
                        <a:t>FOR RECONSTRUCTION AND DEVELOPMENT</a:t>
                      </a:r>
                    </a:p>
                    <a:p>
                      <a:pPr marL="0" marR="0" lvl="0" indent="0" algn="ctr"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endParaRPr kumimoji="0" lang="en-GB" sz="1400" b="1" i="0" u="none" strike="noStrike" cap="none" normalizeH="0" baseline="0" dirty="0" smtClean="0">
                        <a:ln>
                          <a:noFill/>
                        </a:ln>
                        <a:solidFill>
                          <a:srgbClr val="000000"/>
                        </a:solidFill>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ct val="50000"/>
                        </a:spcBef>
                        <a:spcAft>
                          <a:spcPct val="0"/>
                        </a:spcAft>
                        <a:buClr>
                          <a:schemeClr val="tx2"/>
                        </a:buClr>
                        <a:buSzPct val="55000"/>
                        <a:buFont typeface="Wingdings" pitchFamily="2" charset="2"/>
                        <a:buNone/>
                        <a:tabLst/>
                      </a:pPr>
                      <a:endParaRPr kumimoji="0" lang="ru-RU" sz="1400" b="1" i="0" u="none" strike="noStrike" cap="none" normalizeH="0" baseline="0" dirty="0" smtClean="0">
                        <a:ln>
                          <a:noFill/>
                        </a:ln>
                        <a:solidFill>
                          <a:srgbClr val="000000"/>
                        </a:solidFill>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ts val="0"/>
                        </a:spcBef>
                        <a:spcAft>
                          <a:spcPct val="0"/>
                        </a:spcAft>
                        <a:buClr>
                          <a:schemeClr val="tx2"/>
                        </a:buClr>
                        <a:buSzPct val="55000"/>
                        <a:buFont typeface="Wingdings" pitchFamily="2" charset="2"/>
                        <a:buNone/>
                        <a:tabLst/>
                      </a:pPr>
                      <a:r>
                        <a:rPr kumimoji="0" lang="en-GB" sz="800" b="1" i="0" u="none" strike="noStrike" cap="none" normalizeH="0" baseline="0" dirty="0" smtClean="0">
                          <a:ln>
                            <a:noFill/>
                          </a:ln>
                          <a:solidFill>
                            <a:srgbClr val="000000"/>
                          </a:solidFill>
                          <a:effectLst/>
                          <a:latin typeface="+mn-lt"/>
                          <a:ea typeface="ＭＳ Ｐゴシック" pitchFamily="34" charset="-128"/>
                        </a:rPr>
                        <a:t>EBRD FINANCING </a:t>
                      </a:r>
                    </a:p>
                    <a:p>
                      <a:pPr marL="0" marR="0" lvl="0" indent="0" algn="ctr" defTabSz="914400" rtl="0" eaLnBrk="0" fontAlgn="base" latinLnBrk="0" hangingPunct="0">
                        <a:lnSpc>
                          <a:spcPct val="100000"/>
                        </a:lnSpc>
                        <a:spcBef>
                          <a:spcPts val="0"/>
                        </a:spcBef>
                        <a:spcAft>
                          <a:spcPct val="0"/>
                        </a:spcAft>
                        <a:buClr>
                          <a:schemeClr val="tx2"/>
                        </a:buClr>
                        <a:buSzPct val="55000"/>
                        <a:buFont typeface="Wingdings" pitchFamily="2" charset="2"/>
                        <a:buNone/>
                        <a:tabLst/>
                      </a:pPr>
                      <a:r>
                        <a:rPr kumimoji="0" lang="en-GB" sz="800" b="1" i="0" u="none" strike="noStrike" cap="none" normalizeH="0" baseline="0" dirty="0" smtClean="0">
                          <a:ln>
                            <a:noFill/>
                          </a:ln>
                          <a:solidFill>
                            <a:srgbClr val="000000"/>
                          </a:solidFill>
                          <a:effectLst/>
                          <a:latin typeface="+mn-lt"/>
                          <a:ea typeface="ＭＳ Ｐゴシック" pitchFamily="34" charset="-128"/>
                        </a:rPr>
                        <a:t>OF PRIVATE PARTIES</a:t>
                      </a:r>
                    </a:p>
                    <a:p>
                      <a:pPr marL="0" marR="0" lvl="0" indent="0" algn="ctr" defTabSz="914400" rtl="0" eaLnBrk="0" fontAlgn="base" latinLnBrk="0" hangingPunct="0">
                        <a:lnSpc>
                          <a:spcPct val="100000"/>
                        </a:lnSpc>
                        <a:spcBef>
                          <a:spcPts val="0"/>
                        </a:spcBef>
                        <a:spcAft>
                          <a:spcPct val="0"/>
                        </a:spcAft>
                        <a:buClr>
                          <a:schemeClr val="tx2"/>
                        </a:buClr>
                        <a:buSzPct val="55000"/>
                        <a:buFont typeface="Wingdings" pitchFamily="2" charset="2"/>
                        <a:buNone/>
                        <a:tabLst/>
                      </a:pPr>
                      <a:r>
                        <a:rPr kumimoji="0" lang="en-GB" sz="800" b="1" i="0" u="none" strike="noStrike" cap="none" normalizeH="0" baseline="0" dirty="0" smtClean="0">
                          <a:ln>
                            <a:noFill/>
                          </a:ln>
                          <a:solidFill>
                            <a:srgbClr val="000000"/>
                          </a:solidFill>
                          <a:effectLst/>
                          <a:latin typeface="+mn-lt"/>
                          <a:ea typeface="ＭＳ Ｐゴシック" pitchFamily="34" charset="-128"/>
                        </a:rPr>
                        <a:t>TO CONCESSIONS</a:t>
                      </a:r>
                    </a:p>
                  </a:txBody>
                  <a:tcPr marL="83077" marR="83077" marT="35111" marB="351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50000"/>
                        <a:alpha val="7000"/>
                      </a:schemeClr>
                    </a:solidFill>
                  </a:tcPr>
                </a:tc>
              </a:tr>
            </a:tbl>
          </a:graphicData>
        </a:graphic>
      </p:graphicFrame>
      <p:pic>
        <p:nvPicPr>
          <p:cNvPr id="267291" name="Picture 27" descr="http://t3.gstatic.com/images?q=tbn:ANd9GcR__-KO6x-T5ZK8aXavhu9TvVmqlebibnPSHrWb67qiPGn5SuE2fw"/>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76645" y="3716840"/>
            <a:ext cx="658970" cy="27979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7907" y="2006205"/>
            <a:ext cx="1566493" cy="413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78711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914400" y="1047750"/>
            <a:ext cx="6390542" cy="352425"/>
          </a:xfrm>
        </p:spPr>
        <p:txBody>
          <a:bodyPr lIns="0" tIns="0" rIns="0" bIns="0" anchor="t">
            <a:normAutofit/>
          </a:bodyPr>
          <a:lstStyle/>
          <a:p>
            <a:r>
              <a:rPr lang="en-GB" altLang="en-US" sz="2000" b="1" dirty="0" smtClean="0">
                <a:solidFill>
                  <a:schemeClr val="accent1">
                    <a:lumMod val="75000"/>
                  </a:schemeClr>
                </a:solidFill>
                <a:ea typeface="ＭＳ Ｐゴシック" pitchFamily="34" charset="-128"/>
              </a:rPr>
              <a:t>MAIN PRINCIPLES</a:t>
            </a:r>
            <a:endParaRPr lang="en-GB" altLang="en-US" sz="2000" b="1" dirty="0">
              <a:solidFill>
                <a:schemeClr val="accent1">
                  <a:lumMod val="75000"/>
                </a:schemeClr>
              </a:solidFill>
              <a:ea typeface="ＭＳ Ｐゴシック" pitchFamily="34" charset="-128"/>
            </a:endParaRPr>
          </a:p>
        </p:txBody>
      </p:sp>
      <p:sp>
        <p:nvSpPr>
          <p:cNvPr id="128003" name="Rectangle 3"/>
          <p:cNvSpPr>
            <a:spLocks noGrp="1" noChangeArrowheads="1"/>
          </p:cNvSpPr>
          <p:nvPr>
            <p:ph type="body" idx="4294967295"/>
          </p:nvPr>
        </p:nvSpPr>
        <p:spPr>
          <a:xfrm>
            <a:off x="609600" y="1581150"/>
            <a:ext cx="8182708" cy="3324225"/>
          </a:xfrm>
        </p:spPr>
        <p:txBody>
          <a:bodyPr lIns="0" tIns="0" rIns="0" bIns="0"/>
          <a:lstStyle/>
          <a:p>
            <a:pPr>
              <a:lnSpc>
                <a:spcPct val="80000"/>
              </a:lnSpc>
              <a:defRPr/>
            </a:pPr>
            <a:r>
              <a:rPr lang="en-GB" sz="2000" b="1" dirty="0">
                <a:solidFill>
                  <a:schemeClr val="accent1">
                    <a:lumMod val="75000"/>
                  </a:schemeClr>
                </a:solidFill>
                <a:ea typeface="ＭＳ Ｐゴシック" pitchFamily="34" charset="-128"/>
              </a:rPr>
              <a:t>ECONOMIC</a:t>
            </a:r>
            <a:r>
              <a:rPr lang="en-GB" sz="2000" dirty="0">
                <a:solidFill>
                  <a:schemeClr val="accent1">
                    <a:lumMod val="75000"/>
                  </a:schemeClr>
                </a:solidFill>
                <a:ea typeface="ＭＳ Ｐゴシック" pitchFamily="34" charset="-128"/>
              </a:rPr>
              <a:t> use of resources</a:t>
            </a:r>
          </a:p>
          <a:p>
            <a:pPr>
              <a:lnSpc>
                <a:spcPct val="80000"/>
              </a:lnSpc>
              <a:defRPr/>
            </a:pPr>
            <a:r>
              <a:rPr lang="en-GB" sz="2000" b="1" dirty="0">
                <a:solidFill>
                  <a:schemeClr val="accent1">
                    <a:lumMod val="75000"/>
                  </a:schemeClr>
                </a:solidFill>
                <a:ea typeface="ＭＳ Ｐゴシック" pitchFamily="34" charset="-128"/>
              </a:rPr>
              <a:t>EFFICIENT </a:t>
            </a:r>
            <a:r>
              <a:rPr lang="en-GB" sz="2000" dirty="0">
                <a:solidFill>
                  <a:schemeClr val="accent1">
                    <a:lumMod val="75000"/>
                  </a:schemeClr>
                </a:solidFill>
                <a:ea typeface="ＭＳ Ｐゴシック" pitchFamily="34" charset="-128"/>
              </a:rPr>
              <a:t>project implementation</a:t>
            </a:r>
          </a:p>
          <a:p>
            <a:pPr>
              <a:lnSpc>
                <a:spcPct val="80000"/>
              </a:lnSpc>
              <a:defRPr/>
            </a:pPr>
            <a:r>
              <a:rPr lang="en-GB" sz="2000" dirty="0">
                <a:solidFill>
                  <a:schemeClr val="accent1">
                    <a:lumMod val="75000"/>
                  </a:schemeClr>
                </a:solidFill>
                <a:ea typeface="ＭＳ Ｐゴシック" pitchFamily="34" charset="-128"/>
              </a:rPr>
              <a:t>Project results shall be of due </a:t>
            </a:r>
            <a:r>
              <a:rPr lang="en-GB" sz="2000" b="1" dirty="0">
                <a:solidFill>
                  <a:schemeClr val="accent1">
                    <a:lumMod val="75000"/>
                  </a:schemeClr>
                </a:solidFill>
                <a:ea typeface="ＭＳ Ｐゴシック" pitchFamily="34" charset="-128"/>
              </a:rPr>
              <a:t>QUALITY </a:t>
            </a:r>
          </a:p>
          <a:p>
            <a:pPr>
              <a:lnSpc>
                <a:spcPct val="80000"/>
              </a:lnSpc>
              <a:defRPr/>
            </a:pPr>
            <a:r>
              <a:rPr lang="en-GB" sz="2000" b="1" dirty="0">
                <a:solidFill>
                  <a:schemeClr val="accent1">
                    <a:lumMod val="75000"/>
                  </a:schemeClr>
                </a:solidFill>
                <a:ea typeface="ＭＳ Ｐゴシック" pitchFamily="34" charset="-128"/>
              </a:rPr>
              <a:t>NON-DISCRIMINATORY</a:t>
            </a:r>
            <a:r>
              <a:rPr lang="en-GB" sz="2000" dirty="0">
                <a:solidFill>
                  <a:schemeClr val="accent1">
                    <a:lumMod val="75000"/>
                  </a:schemeClr>
                </a:solidFill>
                <a:ea typeface="ＭＳ Ｐゴシック" pitchFamily="34" charset="-128"/>
              </a:rPr>
              <a:t> process</a:t>
            </a:r>
          </a:p>
          <a:p>
            <a:pPr>
              <a:lnSpc>
                <a:spcPct val="80000"/>
              </a:lnSpc>
              <a:defRPr/>
            </a:pPr>
            <a:r>
              <a:rPr lang="en-GB" sz="2000" b="1" dirty="0">
                <a:solidFill>
                  <a:schemeClr val="accent1">
                    <a:lumMod val="75000"/>
                  </a:schemeClr>
                </a:solidFill>
                <a:ea typeface="ＭＳ Ｐゴシック" pitchFamily="34" charset="-128"/>
              </a:rPr>
              <a:t>TRANSPARENT AND RESPONSIBLE</a:t>
            </a:r>
            <a:r>
              <a:rPr lang="en-GB" sz="2000" dirty="0">
                <a:solidFill>
                  <a:schemeClr val="accent1">
                    <a:lumMod val="75000"/>
                  </a:schemeClr>
                </a:solidFill>
                <a:ea typeface="ＭＳ Ｐゴシック" pitchFamily="34" charset="-128"/>
              </a:rPr>
              <a:t> use of public funds</a:t>
            </a:r>
          </a:p>
        </p:txBody>
      </p:sp>
    </p:spTree>
    <p:extLst>
      <p:ext uri="{BB962C8B-B14F-4D97-AF65-F5344CB8AC3E}">
        <p14:creationId xmlns:p14="http://schemas.microsoft.com/office/powerpoint/2010/main" val="1923730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895350"/>
            <a:ext cx="7507166" cy="742950"/>
          </a:xfrm>
        </p:spPr>
        <p:txBody>
          <a:bodyPr>
            <a:normAutofit/>
          </a:bodyPr>
          <a:lstStyle/>
          <a:p>
            <a:r>
              <a:rPr lang="en-GB" altLang="en-US" sz="2000" b="1" dirty="0" smtClean="0">
                <a:solidFill>
                  <a:schemeClr val="accent1">
                    <a:lumMod val="75000"/>
                  </a:schemeClr>
                </a:solidFill>
                <a:ea typeface="ＭＳ Ｐゴシック" pitchFamily="34" charset="-128"/>
              </a:rPr>
              <a:t>THE CLIENT’S ROLE DURING IMPLEMENTATION</a:t>
            </a:r>
            <a:endParaRPr lang="en-US" altLang="en-US" sz="2000" b="1" dirty="0">
              <a:solidFill>
                <a:schemeClr val="accent1">
                  <a:lumMod val="75000"/>
                </a:schemeClr>
              </a:solidFill>
              <a:ea typeface="ＭＳ Ｐゴシック" pitchFamily="34" charset="-128"/>
            </a:endParaRPr>
          </a:p>
        </p:txBody>
      </p:sp>
      <p:pic>
        <p:nvPicPr>
          <p:cNvPr id="2050" name="Picture 2"/>
          <p:cNvPicPr>
            <a:picLocks noChangeAspect="1" noChangeArrowheads="1"/>
          </p:cNvPicPr>
          <p:nvPr/>
        </p:nvPicPr>
        <p:blipFill>
          <a:blip r:embed="rId3"/>
          <a:srcRect/>
          <a:stretch>
            <a:fillRect/>
          </a:stretch>
        </p:blipFill>
        <p:spPr bwMode="auto">
          <a:xfrm>
            <a:off x="1091712" y="2228852"/>
            <a:ext cx="2261088" cy="1918097"/>
          </a:xfrm>
          <a:prstGeom prst="rect">
            <a:avLst/>
          </a:prstGeom>
          <a:noFill/>
          <a:ln>
            <a:noFill/>
          </a:ln>
          <a:effectLst>
            <a:outerShdw blurRad="292100" dist="139700" dir="2700000" algn="tl" rotWithShape="0">
              <a:srgbClr val="333333">
                <a:alpha val="64999"/>
              </a:srgbClr>
            </a:outerShdw>
          </a:effectLst>
          <a:extLst/>
        </p:spPr>
      </p:pic>
      <p:sp>
        <p:nvSpPr>
          <p:cNvPr id="50181" name="Text Box 5"/>
          <p:cNvSpPr txBox="1">
            <a:spLocks noChangeArrowheads="1"/>
          </p:cNvSpPr>
          <p:nvPr/>
        </p:nvSpPr>
        <p:spPr bwMode="auto">
          <a:xfrm>
            <a:off x="879232" y="1657350"/>
            <a:ext cx="7889631" cy="177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925" tIns="38963" rIns="77925" bIns="38963">
            <a:spAutoFit/>
          </a:bodyPr>
          <a:lstStyle>
            <a:lvl1pPr marL="266700" indent="-266700">
              <a:defRPr sz="3600">
                <a:solidFill>
                  <a:schemeClr val="tx1"/>
                </a:solidFill>
                <a:latin typeface="Arial" pitchFamily="34" charset="0"/>
                <a:ea typeface="ＭＳ Ｐゴシック" pitchFamily="34" charset="-128"/>
              </a:defRPr>
            </a:lvl1pPr>
            <a:lvl2pPr marL="534988">
              <a:defRPr sz="3600">
                <a:solidFill>
                  <a:schemeClr val="tx1"/>
                </a:solidFill>
                <a:latin typeface="Arial" pitchFamily="34" charset="0"/>
                <a:ea typeface="ＭＳ Ｐゴシック" pitchFamily="34" charset="-128"/>
              </a:defRPr>
            </a:lvl2pPr>
            <a:lvl3pPr>
              <a:defRPr sz="3600">
                <a:solidFill>
                  <a:schemeClr val="tx1"/>
                </a:solidFill>
                <a:latin typeface="Arial" pitchFamily="34" charset="0"/>
                <a:ea typeface="ＭＳ Ｐゴシック" pitchFamily="34" charset="-128"/>
              </a:defRPr>
            </a:lvl3pPr>
            <a:lvl4pPr>
              <a:defRPr sz="3600">
                <a:solidFill>
                  <a:schemeClr val="tx1"/>
                </a:solidFill>
                <a:latin typeface="Arial" pitchFamily="34" charset="0"/>
                <a:ea typeface="ＭＳ Ｐゴシック" pitchFamily="34" charset="-128"/>
              </a:defRPr>
            </a:lvl4pPr>
            <a:lvl5pPr>
              <a:defRPr sz="3600">
                <a:solidFill>
                  <a:schemeClr val="tx1"/>
                </a:solidFill>
                <a:latin typeface="Arial" pitchFamily="34" charset="0"/>
                <a:ea typeface="ＭＳ Ｐゴシック" pitchFamily="34" charset="-128"/>
              </a:defRPr>
            </a:lvl5pPr>
            <a:lvl6pPr fontAlgn="base">
              <a:spcBef>
                <a:spcPct val="0"/>
              </a:spcBef>
              <a:spcAft>
                <a:spcPct val="0"/>
              </a:spcAft>
              <a:defRPr sz="3600">
                <a:solidFill>
                  <a:schemeClr val="tx1"/>
                </a:solidFill>
                <a:latin typeface="Arial" pitchFamily="34" charset="0"/>
                <a:ea typeface="ＭＳ Ｐゴシック" pitchFamily="34" charset="-128"/>
              </a:defRPr>
            </a:lvl6pPr>
            <a:lvl7pPr fontAlgn="base">
              <a:spcBef>
                <a:spcPct val="0"/>
              </a:spcBef>
              <a:spcAft>
                <a:spcPct val="0"/>
              </a:spcAft>
              <a:defRPr sz="3600">
                <a:solidFill>
                  <a:schemeClr val="tx1"/>
                </a:solidFill>
                <a:latin typeface="Arial" pitchFamily="34" charset="0"/>
                <a:ea typeface="ＭＳ Ｐゴシック" pitchFamily="34" charset="-128"/>
              </a:defRPr>
            </a:lvl7pPr>
            <a:lvl8pPr fontAlgn="base">
              <a:spcBef>
                <a:spcPct val="0"/>
              </a:spcBef>
              <a:spcAft>
                <a:spcPct val="0"/>
              </a:spcAft>
              <a:defRPr sz="3600">
                <a:solidFill>
                  <a:schemeClr val="tx1"/>
                </a:solidFill>
                <a:latin typeface="Arial" pitchFamily="34" charset="0"/>
                <a:ea typeface="ＭＳ Ｐゴシック" pitchFamily="34" charset="-128"/>
              </a:defRPr>
            </a:lvl8pPr>
            <a:lvl9pPr fontAlgn="base">
              <a:spcBef>
                <a:spcPct val="0"/>
              </a:spcBef>
              <a:spcAft>
                <a:spcPct val="0"/>
              </a:spcAft>
              <a:defRPr sz="3600">
                <a:solidFill>
                  <a:schemeClr val="tx1"/>
                </a:solidFill>
                <a:latin typeface="Arial" pitchFamily="34" charset="0"/>
                <a:ea typeface="ＭＳ Ｐゴシック" pitchFamily="34" charset="-128"/>
              </a:defRPr>
            </a:lvl9pPr>
          </a:lstStyle>
          <a:p>
            <a:pPr marL="0" indent="0">
              <a:spcBef>
                <a:spcPct val="50000"/>
              </a:spcBef>
              <a:defRPr/>
            </a:pPr>
            <a:r>
              <a:rPr lang="en-GB" sz="2000" b="1" dirty="0">
                <a:solidFill>
                  <a:schemeClr val="accent1">
                    <a:lumMod val="75000"/>
                  </a:schemeClr>
                </a:solidFill>
              </a:rPr>
              <a:t>Implement projects in line with </a:t>
            </a:r>
            <a:r>
              <a:rPr lang="en-GB" sz="2000" b="1" dirty="0" smtClean="0">
                <a:solidFill>
                  <a:schemeClr val="accent1">
                    <a:lumMod val="75000"/>
                  </a:schemeClr>
                </a:solidFill>
              </a:rPr>
              <a:t>laws and agreements</a:t>
            </a:r>
            <a:endParaRPr lang="en-GB" sz="2000" b="1" dirty="0">
              <a:solidFill>
                <a:schemeClr val="accent1">
                  <a:lumMod val="75000"/>
                </a:schemeClr>
              </a:solidFill>
            </a:endParaRPr>
          </a:p>
          <a:p>
            <a:pPr eaLnBrk="0" hangingPunct="0">
              <a:spcBef>
                <a:spcPct val="50000"/>
              </a:spcBef>
              <a:buClr>
                <a:schemeClr val="tx2"/>
              </a:buClr>
              <a:buSzPct val="55000"/>
              <a:buFont typeface="Wingdings" pitchFamily="2" charset="2"/>
              <a:buNone/>
              <a:defRPr/>
            </a:pPr>
            <a:r>
              <a:rPr lang="en-GB" sz="2000" b="1" dirty="0">
                <a:solidFill>
                  <a:schemeClr val="accent1">
                    <a:lumMod val="75000"/>
                  </a:schemeClr>
                </a:solidFill>
              </a:rPr>
              <a:t>	</a:t>
            </a:r>
            <a:endParaRPr lang="en-GB" sz="2000" i="1" dirty="0">
              <a:solidFill>
                <a:schemeClr val="accent1">
                  <a:lumMod val="75000"/>
                </a:schemeClr>
              </a:solidFill>
            </a:endParaRPr>
          </a:p>
          <a:p>
            <a:pPr>
              <a:spcBef>
                <a:spcPct val="50000"/>
              </a:spcBef>
              <a:buFontTx/>
              <a:buChar char="•"/>
              <a:defRPr/>
            </a:pPr>
            <a:endParaRPr lang="en-GB" sz="2000" i="1" dirty="0">
              <a:solidFill>
                <a:schemeClr val="accent1">
                  <a:lumMod val="75000"/>
                </a:schemeClr>
              </a:solidFill>
            </a:endParaRPr>
          </a:p>
          <a:p>
            <a:pPr>
              <a:spcBef>
                <a:spcPct val="50000"/>
              </a:spcBef>
              <a:buFontTx/>
              <a:buChar char="•"/>
              <a:defRPr/>
            </a:pPr>
            <a:endParaRPr lang="en-GB" sz="2000" b="1" dirty="0">
              <a:solidFill>
                <a:schemeClr val="accent1">
                  <a:lumMod val="75000"/>
                </a:schemeClr>
              </a:solidFill>
            </a:endParaRPr>
          </a:p>
        </p:txBody>
      </p:sp>
      <p:sp>
        <p:nvSpPr>
          <p:cNvPr id="7173" name="Text Box 7"/>
          <p:cNvSpPr txBox="1">
            <a:spLocks noChangeArrowheads="1"/>
          </p:cNvSpPr>
          <p:nvPr/>
        </p:nvSpPr>
        <p:spPr bwMode="auto">
          <a:xfrm>
            <a:off x="3810000" y="2467824"/>
            <a:ext cx="4513385" cy="167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925" tIns="38963" rIns="77925" bIns="38963">
            <a:spAutoFit/>
          </a:bodyPr>
          <a:lstStyle>
            <a:lvl1pPr eaLnBrk="0" hangingPunct="0">
              <a:spcBef>
                <a:spcPct val="50000"/>
              </a:spcBef>
              <a:buClr>
                <a:schemeClr val="tx2"/>
              </a:buClr>
              <a:buSzPct val="55000"/>
              <a:buFont typeface="Wingdings" pitchFamily="2" charset="2"/>
              <a:buChar char="l"/>
              <a:defRPr sz="2800">
                <a:solidFill>
                  <a:schemeClr val="tx1"/>
                </a:solidFill>
                <a:latin typeface="Arial" charset="0"/>
                <a:ea typeface="ＭＳ Ｐゴシック" pitchFamily="34" charset="-128"/>
              </a:defRPr>
            </a:lvl1pPr>
            <a:lvl2pPr marL="742950" indent="-285750" eaLnBrk="0" hangingPunct="0">
              <a:spcBef>
                <a:spcPct val="50000"/>
              </a:spcBef>
              <a:buClr>
                <a:schemeClr val="tx2"/>
              </a:buClr>
              <a:buChar char="–"/>
              <a:defRPr sz="2400">
                <a:solidFill>
                  <a:schemeClr val="tx1"/>
                </a:solidFill>
                <a:latin typeface="Arial" charset="0"/>
                <a:ea typeface="ＭＳ Ｐゴシック" pitchFamily="34" charset="-128"/>
              </a:defRPr>
            </a:lvl2pPr>
            <a:lvl3pPr marL="1143000" indent="-228600" eaLnBrk="0" hangingPunct="0">
              <a:spcBef>
                <a:spcPct val="50000"/>
              </a:spcBef>
              <a:buClr>
                <a:schemeClr val="tx2"/>
              </a:buClr>
              <a:buSzPct val="55000"/>
              <a:buFont typeface="Wingdings" pitchFamily="2" charset="2"/>
              <a:buChar char="l"/>
              <a:defRPr sz="2200">
                <a:solidFill>
                  <a:schemeClr val="tx1"/>
                </a:solidFill>
                <a:latin typeface="Arial" charset="0"/>
                <a:ea typeface="ＭＳ Ｐゴシック" pitchFamily="34" charset="-128"/>
              </a:defRPr>
            </a:lvl3pPr>
            <a:lvl4pPr marL="1600200" indent="-228600" eaLnBrk="0" hangingPunct="0">
              <a:spcBef>
                <a:spcPct val="50000"/>
              </a:spcBef>
              <a:buClr>
                <a:schemeClr val="tx2"/>
              </a:buClr>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ClrTx/>
              <a:buSzTx/>
              <a:buFontTx/>
              <a:buNone/>
            </a:pPr>
            <a:r>
              <a:rPr lang="en-GB" altLang="en-US" sz="1600" i="1" dirty="0">
                <a:solidFill>
                  <a:schemeClr val="accent1">
                    <a:lumMod val="75000"/>
                  </a:schemeClr>
                </a:solidFill>
              </a:rPr>
              <a:t>The clients are responsible for all aspects of the procurement of contracts. </a:t>
            </a:r>
          </a:p>
          <a:p>
            <a:pPr eaLnBrk="1" hangingPunct="1">
              <a:buClrTx/>
              <a:buSzTx/>
              <a:buFontTx/>
              <a:buNone/>
            </a:pPr>
            <a:r>
              <a:rPr lang="en-GB" altLang="en-US" sz="1600" i="1" dirty="0">
                <a:solidFill>
                  <a:schemeClr val="accent1">
                    <a:lumMod val="75000"/>
                  </a:schemeClr>
                </a:solidFill>
              </a:rPr>
              <a:t>They invite, receive and evaluate tenders and awards contracts, which in all cases are concluded between the clients and the suppliers/contractors/consultants.</a:t>
            </a:r>
          </a:p>
        </p:txBody>
      </p:sp>
    </p:spTree>
    <p:extLst>
      <p:ext uri="{BB962C8B-B14F-4D97-AF65-F5344CB8AC3E}">
        <p14:creationId xmlns:p14="http://schemas.microsoft.com/office/powerpoint/2010/main" val="3313766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91661" y="742950"/>
            <a:ext cx="7798777" cy="857250"/>
          </a:xfrm>
        </p:spPr>
        <p:txBody>
          <a:bodyPr>
            <a:normAutofit/>
          </a:bodyPr>
          <a:lstStyle/>
          <a:p>
            <a:r>
              <a:rPr lang="en-GB" altLang="en-US" sz="2000" b="1" dirty="0" smtClean="0">
                <a:solidFill>
                  <a:schemeClr val="accent1">
                    <a:lumMod val="75000"/>
                  </a:schemeClr>
                </a:solidFill>
                <a:ea typeface="ＭＳ Ｐゴシック" pitchFamily="34" charset="-128"/>
              </a:rPr>
              <a:t>THE BANK’S ROLE</a:t>
            </a:r>
            <a:endParaRPr lang="en-US" altLang="en-US" sz="2000" b="1" dirty="0">
              <a:solidFill>
                <a:schemeClr val="accent1">
                  <a:lumMod val="75000"/>
                </a:schemeClr>
              </a:solidFill>
              <a:ea typeface="ＭＳ Ｐゴシック" pitchFamily="34" charset="-128"/>
            </a:endParaRPr>
          </a:p>
        </p:txBody>
      </p:sp>
      <p:pic>
        <p:nvPicPr>
          <p:cNvPr id="8195"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257799" y="2895601"/>
            <a:ext cx="3241431" cy="1644254"/>
          </a:xfrm>
        </p:spPr>
      </p:pic>
      <p:sp>
        <p:nvSpPr>
          <p:cNvPr id="8196" name="Text Box 5"/>
          <p:cNvSpPr txBox="1">
            <a:spLocks noChangeArrowheads="1"/>
          </p:cNvSpPr>
          <p:nvPr/>
        </p:nvSpPr>
        <p:spPr bwMode="auto">
          <a:xfrm>
            <a:off x="533399" y="1594632"/>
            <a:ext cx="7766539" cy="328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5" tIns="38963" rIns="77925" bIns="38963">
            <a:spAutoFit/>
          </a:bodyPr>
          <a:lstStyle>
            <a:lvl1pPr marL="266700" indent="-266700" eaLnBrk="0" hangingPunct="0">
              <a:spcBef>
                <a:spcPct val="50000"/>
              </a:spcBef>
              <a:buClr>
                <a:schemeClr val="tx2"/>
              </a:buClr>
              <a:buSzPct val="55000"/>
              <a:buFont typeface="Wingdings" pitchFamily="2" charset="2"/>
              <a:buChar char="l"/>
              <a:defRPr sz="2800">
                <a:solidFill>
                  <a:schemeClr val="tx1"/>
                </a:solidFill>
                <a:latin typeface="Arial" charset="0"/>
                <a:ea typeface="ＭＳ Ｐゴシック" pitchFamily="34" charset="-128"/>
              </a:defRPr>
            </a:lvl1pPr>
            <a:lvl2pPr marL="742950" indent="-285750" eaLnBrk="0" hangingPunct="0">
              <a:spcBef>
                <a:spcPct val="50000"/>
              </a:spcBef>
              <a:buClr>
                <a:schemeClr val="tx2"/>
              </a:buClr>
              <a:buChar char="–"/>
              <a:defRPr sz="2400">
                <a:solidFill>
                  <a:schemeClr val="tx1"/>
                </a:solidFill>
                <a:latin typeface="Arial" charset="0"/>
                <a:ea typeface="ＭＳ Ｐゴシック" pitchFamily="34" charset="-128"/>
              </a:defRPr>
            </a:lvl2pPr>
            <a:lvl3pPr marL="1143000" indent="-228600" eaLnBrk="0" hangingPunct="0">
              <a:spcBef>
                <a:spcPct val="50000"/>
              </a:spcBef>
              <a:buClr>
                <a:schemeClr val="tx2"/>
              </a:buClr>
              <a:buSzPct val="55000"/>
              <a:buFont typeface="Wingdings" pitchFamily="2" charset="2"/>
              <a:buChar char="l"/>
              <a:defRPr sz="2200">
                <a:solidFill>
                  <a:schemeClr val="tx1"/>
                </a:solidFill>
                <a:latin typeface="Arial" charset="0"/>
                <a:ea typeface="ＭＳ Ｐゴシック" pitchFamily="34" charset="-128"/>
              </a:defRPr>
            </a:lvl3pPr>
            <a:lvl4pPr marL="1600200" indent="-228600" eaLnBrk="0" hangingPunct="0">
              <a:spcBef>
                <a:spcPct val="50000"/>
              </a:spcBef>
              <a:buClr>
                <a:schemeClr val="tx2"/>
              </a:buClr>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ClrTx/>
              <a:buSzTx/>
              <a:buFontTx/>
              <a:buChar char="•"/>
            </a:pPr>
            <a:r>
              <a:rPr lang="en-GB" altLang="en-US" sz="1700" dirty="0">
                <a:solidFill>
                  <a:schemeClr val="accent1">
                    <a:lumMod val="75000"/>
                  </a:schemeClr>
                </a:solidFill>
              </a:rPr>
              <a:t>Advise clients</a:t>
            </a:r>
          </a:p>
          <a:p>
            <a:pPr eaLnBrk="1" hangingPunct="1">
              <a:buClrTx/>
              <a:buSzTx/>
              <a:buFontTx/>
              <a:buChar char="•"/>
            </a:pPr>
            <a:r>
              <a:rPr lang="en-GB" altLang="en-US" sz="1700" dirty="0">
                <a:solidFill>
                  <a:schemeClr val="accent1">
                    <a:lumMod val="75000"/>
                  </a:schemeClr>
                </a:solidFill>
              </a:rPr>
              <a:t>Assist clients in the course of project implementation</a:t>
            </a:r>
          </a:p>
          <a:p>
            <a:pPr eaLnBrk="1" hangingPunct="1">
              <a:buClrTx/>
              <a:buSzTx/>
              <a:buFontTx/>
              <a:buChar char="•"/>
            </a:pPr>
            <a:r>
              <a:rPr lang="en-GB" altLang="en-US" sz="1700" dirty="0">
                <a:solidFill>
                  <a:schemeClr val="accent1">
                    <a:lumMod val="75000"/>
                  </a:schemeClr>
                </a:solidFill>
              </a:rPr>
              <a:t>Ensure that the implementation is in line with agreements</a:t>
            </a:r>
          </a:p>
          <a:p>
            <a:pPr eaLnBrk="1" hangingPunct="1">
              <a:buClrTx/>
              <a:buSzTx/>
              <a:buFontTx/>
              <a:buChar char="•"/>
            </a:pPr>
            <a:r>
              <a:rPr lang="en-GB" altLang="en-US" sz="1700" dirty="0">
                <a:solidFill>
                  <a:schemeClr val="accent1">
                    <a:lumMod val="75000"/>
                  </a:schemeClr>
                </a:solidFill>
              </a:rPr>
              <a:t>Review procurement actions</a:t>
            </a:r>
          </a:p>
          <a:p>
            <a:pPr eaLnBrk="1" hangingPunct="1">
              <a:buClrTx/>
              <a:buSzTx/>
              <a:buFontTx/>
              <a:buChar char="•"/>
            </a:pPr>
            <a:r>
              <a:rPr lang="en-GB" altLang="en-US" sz="1700" dirty="0">
                <a:solidFill>
                  <a:schemeClr val="accent1">
                    <a:lumMod val="75000"/>
                  </a:schemeClr>
                </a:solidFill>
              </a:rPr>
              <a:t>Review complaints</a:t>
            </a:r>
          </a:p>
          <a:p>
            <a:pPr eaLnBrk="1" hangingPunct="1">
              <a:buClrTx/>
              <a:buSzTx/>
              <a:buFontTx/>
              <a:buChar char="•"/>
            </a:pPr>
            <a:r>
              <a:rPr lang="en-GB" altLang="en-US" sz="1700" dirty="0">
                <a:solidFill>
                  <a:schemeClr val="accent1">
                    <a:lumMod val="75000"/>
                  </a:schemeClr>
                </a:solidFill>
              </a:rPr>
              <a:t>In private sector undertakes </a:t>
            </a:r>
            <a:r>
              <a:rPr lang="en-GB" altLang="en-US" sz="1700" dirty="0" smtClean="0">
                <a:solidFill>
                  <a:schemeClr val="accent1">
                    <a:lumMod val="75000"/>
                  </a:schemeClr>
                </a:solidFill>
              </a:rPr>
              <a:t>due </a:t>
            </a:r>
            <a:r>
              <a:rPr lang="en-GB" altLang="en-US" sz="1700" dirty="0">
                <a:solidFill>
                  <a:schemeClr val="accent1">
                    <a:lumMod val="75000"/>
                  </a:schemeClr>
                </a:solidFill>
              </a:rPr>
              <a:t>diligence 	</a:t>
            </a:r>
            <a:r>
              <a:rPr lang="en-GB" altLang="en-US" sz="1700" dirty="0" smtClean="0">
                <a:solidFill>
                  <a:schemeClr val="accent1">
                    <a:lumMod val="75000"/>
                  </a:schemeClr>
                </a:solidFill>
              </a:rPr>
              <a:t>		                  and </a:t>
            </a:r>
            <a:r>
              <a:rPr lang="en-GB" altLang="en-US" sz="1700" dirty="0">
                <a:solidFill>
                  <a:schemeClr val="accent1">
                    <a:lumMod val="75000"/>
                  </a:schemeClr>
                </a:solidFill>
              </a:rPr>
              <a:t>monitors </a:t>
            </a:r>
            <a:r>
              <a:rPr lang="en-GB" altLang="en-US" sz="1700" dirty="0" smtClean="0">
                <a:solidFill>
                  <a:schemeClr val="accent1">
                    <a:lumMod val="75000"/>
                  </a:schemeClr>
                </a:solidFill>
              </a:rPr>
              <a:t>projects </a:t>
            </a:r>
            <a:r>
              <a:rPr lang="en-GB" altLang="en-US" sz="1700" dirty="0">
                <a:solidFill>
                  <a:schemeClr val="accent1">
                    <a:lumMod val="75000"/>
                  </a:schemeClr>
                </a:solidFill>
              </a:rPr>
              <a:t>to ensure that 	</a:t>
            </a:r>
            <a:r>
              <a:rPr lang="en-GB" altLang="en-US" sz="1700" dirty="0" smtClean="0">
                <a:solidFill>
                  <a:schemeClr val="accent1">
                    <a:lumMod val="75000"/>
                  </a:schemeClr>
                </a:solidFill>
              </a:rPr>
              <a:t>		               value for money is obtained</a:t>
            </a:r>
            <a:endParaRPr lang="en-GB" altLang="en-US" sz="1700" dirty="0">
              <a:solidFill>
                <a:schemeClr val="accent1">
                  <a:lumMod val="75000"/>
                </a:schemeClr>
              </a:solidFill>
            </a:endParaRPr>
          </a:p>
          <a:p>
            <a:pPr eaLnBrk="1" hangingPunct="1">
              <a:buClrTx/>
              <a:buSzTx/>
              <a:buFontTx/>
              <a:buChar char="•"/>
            </a:pPr>
            <a:endParaRPr lang="en-GB" altLang="en-US" sz="2000" b="1" dirty="0">
              <a:solidFill>
                <a:schemeClr val="accent1">
                  <a:lumMod val="75000"/>
                </a:schemeClr>
              </a:solidFill>
            </a:endParaRPr>
          </a:p>
        </p:txBody>
      </p:sp>
    </p:spTree>
    <p:extLst>
      <p:ext uri="{BB962C8B-B14F-4D97-AF65-F5344CB8AC3E}">
        <p14:creationId xmlns:p14="http://schemas.microsoft.com/office/powerpoint/2010/main" val="3075699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914400" y="895350"/>
            <a:ext cx="7658100" cy="270272"/>
          </a:xfrm>
        </p:spPr>
        <p:txBody>
          <a:bodyPr lIns="0" tIns="0" rIns="0" bIns="0" anchor="t">
            <a:noAutofit/>
          </a:bodyPr>
          <a:lstStyle/>
          <a:p>
            <a:r>
              <a:rPr lang="en-GB" altLang="en-US" sz="2000" b="1" dirty="0" smtClean="0">
                <a:solidFill>
                  <a:schemeClr val="accent1">
                    <a:lumMod val="75000"/>
                  </a:schemeClr>
                </a:solidFill>
                <a:ea typeface="ＭＳ Ｐゴシック" pitchFamily="34" charset="-128"/>
              </a:rPr>
              <a:t>BANK’S APPROACH IN PUBLIC PROCUREMENT</a:t>
            </a:r>
            <a:endParaRPr lang="en-US" altLang="en-US" sz="2000" b="1" dirty="0">
              <a:solidFill>
                <a:schemeClr val="accent1">
                  <a:lumMod val="75000"/>
                </a:schemeClr>
              </a:solidFill>
              <a:ea typeface="ＭＳ Ｐゴシック" pitchFamily="34" charset="-128"/>
            </a:endParaRPr>
          </a:p>
        </p:txBody>
      </p:sp>
      <p:sp>
        <p:nvSpPr>
          <p:cNvPr id="657411" name="Rectangle 3"/>
          <p:cNvSpPr>
            <a:spLocks noGrp="1" noChangeArrowheads="1"/>
          </p:cNvSpPr>
          <p:nvPr>
            <p:ph type="body" idx="4294967295"/>
          </p:nvPr>
        </p:nvSpPr>
        <p:spPr>
          <a:xfrm>
            <a:off x="533400" y="1428750"/>
            <a:ext cx="8206154" cy="3963590"/>
          </a:xfrm>
        </p:spPr>
        <p:txBody>
          <a:bodyPr lIns="0" tIns="0" rIns="0" bIns="0"/>
          <a:lstStyle/>
          <a:p>
            <a:pPr marL="275985" indent="-275985">
              <a:spcBef>
                <a:spcPts val="600"/>
              </a:spcBef>
              <a:tabLst>
                <a:tab pos="491091" algn="l"/>
              </a:tabLst>
              <a:defRPr/>
            </a:pPr>
            <a:r>
              <a:rPr lang="en-GB" sz="1500" b="1" dirty="0">
                <a:solidFill>
                  <a:schemeClr val="accent1">
                    <a:lumMod val="75000"/>
                  </a:schemeClr>
                </a:solidFill>
                <a:ea typeface="ＭＳ Ｐゴシック" pitchFamily="34" charset="-128"/>
              </a:rPr>
              <a:t>Procurement – an integral part of project risk management</a:t>
            </a:r>
          </a:p>
          <a:p>
            <a:pPr marL="275985" indent="-275985" algn="ctr">
              <a:spcBef>
                <a:spcPts val="600"/>
              </a:spcBef>
              <a:buNone/>
              <a:tabLst>
                <a:tab pos="491091" algn="l"/>
              </a:tabLst>
              <a:defRPr/>
            </a:pPr>
            <a:r>
              <a:rPr lang="en-GB" sz="1500" i="1" dirty="0">
                <a:solidFill>
                  <a:schemeClr val="accent1">
                    <a:lumMod val="75000"/>
                  </a:schemeClr>
                </a:solidFill>
                <a:effectLst>
                  <a:outerShdw blurRad="38100" dist="38100" dir="2700000" algn="tl">
                    <a:srgbClr val="C0C0C0"/>
                  </a:outerShdw>
                </a:effectLst>
                <a:ea typeface="ＭＳ Ｐゴシック" pitchFamily="34" charset="-128"/>
              </a:rPr>
              <a:t>	</a:t>
            </a:r>
            <a:r>
              <a:rPr lang="en-GB" sz="1500" b="1" i="1" dirty="0">
                <a:solidFill>
                  <a:schemeClr val="tx2">
                    <a:lumMod val="60000"/>
                    <a:lumOff val="40000"/>
                  </a:schemeClr>
                </a:solidFill>
                <a:ea typeface="ＭＳ Ｐゴシック" pitchFamily="34" charset="-128"/>
              </a:rPr>
              <a:t>Minimisation of risks </a:t>
            </a:r>
            <a:r>
              <a:rPr lang="ru-RU" sz="1500" b="1" i="1" dirty="0">
                <a:solidFill>
                  <a:schemeClr val="tx2">
                    <a:lumMod val="60000"/>
                    <a:lumOff val="40000"/>
                  </a:schemeClr>
                </a:solidFill>
                <a:ea typeface="ＭＳ Ｐゴシック" pitchFamily="34" charset="-128"/>
              </a:rPr>
              <a:t>– </a:t>
            </a:r>
            <a:r>
              <a:rPr lang="en-GB" sz="1500" b="1" i="1" dirty="0">
                <a:solidFill>
                  <a:schemeClr val="tx2">
                    <a:lumMod val="60000"/>
                    <a:lumOff val="40000"/>
                  </a:schemeClr>
                </a:solidFill>
                <a:ea typeface="ＭＳ Ｐゴシック" pitchFamily="34" charset="-128"/>
              </a:rPr>
              <a:t>Maximisation of success</a:t>
            </a:r>
            <a:endParaRPr lang="ru-RU" sz="1500" b="1" i="1" dirty="0">
              <a:solidFill>
                <a:schemeClr val="tx2">
                  <a:lumMod val="60000"/>
                  <a:lumOff val="40000"/>
                </a:schemeClr>
              </a:solidFill>
              <a:ea typeface="ＭＳ Ｐゴシック" pitchFamily="34" charset="-128"/>
            </a:endParaRPr>
          </a:p>
          <a:p>
            <a:pPr marL="275985" indent="-275985">
              <a:spcBef>
                <a:spcPts val="600"/>
              </a:spcBef>
              <a:tabLst>
                <a:tab pos="491091" algn="l"/>
              </a:tabLst>
              <a:defRPr/>
            </a:pPr>
            <a:r>
              <a:rPr lang="en-GB" sz="1500" b="1" dirty="0">
                <a:solidFill>
                  <a:schemeClr val="accent1">
                    <a:lumMod val="75000"/>
                  </a:schemeClr>
                </a:solidFill>
                <a:ea typeface="ＭＳ Ｐゴシック" pitchFamily="34" charset="-128"/>
              </a:rPr>
              <a:t>Coverage of the entire project cycle</a:t>
            </a:r>
            <a:endParaRPr lang="ru-RU" sz="1500" b="1" dirty="0">
              <a:solidFill>
                <a:schemeClr val="accent1">
                  <a:lumMod val="75000"/>
                </a:schemeClr>
              </a:solidFill>
              <a:ea typeface="ＭＳ Ｐゴシック" pitchFamily="34" charset="-128"/>
            </a:endParaRPr>
          </a:p>
          <a:p>
            <a:pPr marL="275985" indent="-275985" algn="ctr">
              <a:spcBef>
                <a:spcPts val="600"/>
              </a:spcBef>
              <a:buNone/>
              <a:tabLst>
                <a:tab pos="491091" algn="l"/>
              </a:tabLst>
              <a:defRPr/>
            </a:pPr>
            <a:r>
              <a:rPr lang="ru-RU" sz="1500" b="1" i="1" dirty="0">
                <a:solidFill>
                  <a:schemeClr val="tx2">
                    <a:lumMod val="60000"/>
                    <a:lumOff val="40000"/>
                  </a:schemeClr>
                </a:solidFill>
                <a:ea typeface="ＭＳ Ｐゴシック" pitchFamily="34" charset="-128"/>
              </a:rPr>
              <a:t>	</a:t>
            </a:r>
            <a:r>
              <a:rPr lang="en-GB" sz="1500" b="1" i="1" dirty="0">
                <a:solidFill>
                  <a:schemeClr val="tx2">
                    <a:lumMod val="60000"/>
                    <a:lumOff val="40000"/>
                  </a:schemeClr>
                </a:solidFill>
                <a:ea typeface="ＭＳ Ｐゴシック" pitchFamily="34" charset="-128"/>
              </a:rPr>
              <a:t>Procurement – part of project delivery strategy</a:t>
            </a:r>
            <a:endParaRPr lang="ru-RU" sz="1500" b="1" i="1" dirty="0">
              <a:solidFill>
                <a:schemeClr val="tx2">
                  <a:lumMod val="60000"/>
                  <a:lumOff val="40000"/>
                </a:schemeClr>
              </a:solidFill>
              <a:ea typeface="ＭＳ Ｐゴシック" pitchFamily="34" charset="-128"/>
            </a:endParaRPr>
          </a:p>
          <a:p>
            <a:pPr marL="275985" indent="-275985">
              <a:spcBef>
                <a:spcPts val="600"/>
              </a:spcBef>
              <a:tabLst>
                <a:tab pos="491091" algn="l"/>
              </a:tabLst>
              <a:defRPr/>
            </a:pPr>
            <a:r>
              <a:rPr lang="en-GB" sz="1500" b="1" dirty="0">
                <a:solidFill>
                  <a:schemeClr val="accent1">
                    <a:lumMod val="75000"/>
                  </a:schemeClr>
                </a:solidFill>
                <a:ea typeface="ＭＳ Ｐゴシック" pitchFamily="34" charset="-128"/>
              </a:rPr>
              <a:t>Balanced risk </a:t>
            </a:r>
            <a:r>
              <a:rPr lang="en-GB" sz="1500" b="1" dirty="0" smtClean="0">
                <a:solidFill>
                  <a:schemeClr val="accent1">
                    <a:lumMod val="75000"/>
                  </a:schemeClr>
                </a:solidFill>
                <a:ea typeface="ＭＳ Ｐゴシック" pitchFamily="34" charset="-128"/>
              </a:rPr>
              <a:t>distribution</a:t>
            </a:r>
            <a:endParaRPr lang="ru-RU" sz="900" dirty="0">
              <a:solidFill>
                <a:schemeClr val="accent1">
                  <a:lumMod val="75000"/>
                </a:schemeClr>
              </a:solidFill>
              <a:effectLst>
                <a:outerShdw blurRad="38100" dist="38100" dir="2700000" algn="tl">
                  <a:srgbClr val="C0C0C0"/>
                </a:outerShdw>
              </a:effectLst>
              <a:ea typeface="ＭＳ Ｐゴシック" pitchFamily="34" charset="-128"/>
            </a:endParaRPr>
          </a:p>
          <a:p>
            <a:pPr marL="275985" indent="-275985" algn="ctr">
              <a:spcBef>
                <a:spcPts val="600"/>
              </a:spcBef>
              <a:buNone/>
              <a:tabLst>
                <a:tab pos="491091" algn="l"/>
              </a:tabLst>
              <a:defRPr/>
            </a:pPr>
            <a:r>
              <a:rPr lang="en-GB" sz="1500" b="1" i="1" dirty="0">
                <a:solidFill>
                  <a:schemeClr val="tx2">
                    <a:lumMod val="60000"/>
                    <a:lumOff val="40000"/>
                  </a:schemeClr>
                </a:solidFill>
                <a:ea typeface="ＭＳ Ｐゴシック" pitchFamily="34" charset="-128"/>
              </a:rPr>
              <a:t>Use </a:t>
            </a:r>
            <a:r>
              <a:rPr lang="en-GB" sz="1500" b="1" i="1" dirty="0">
                <a:solidFill>
                  <a:schemeClr val="tx2">
                    <a:lumMod val="60000"/>
                    <a:lumOff val="40000"/>
                  </a:schemeClr>
                </a:solidFill>
                <a:ea typeface="ＭＳ Ｐゴシック" pitchFamily="34" charset="-128"/>
              </a:rPr>
              <a:t>of standard tender documents and internationally recognised </a:t>
            </a:r>
            <a:r>
              <a:rPr lang="en-GB" sz="1500" b="1" i="1" dirty="0">
                <a:solidFill>
                  <a:schemeClr val="tx2">
                    <a:lumMod val="60000"/>
                    <a:lumOff val="40000"/>
                  </a:schemeClr>
                </a:solidFill>
                <a:ea typeface="ＭＳ Ｐゴシック" pitchFamily="34" charset="-128"/>
              </a:rPr>
              <a:t>contract </a:t>
            </a:r>
            <a:r>
              <a:rPr lang="en-GB" sz="1500" b="1" i="1" dirty="0">
                <a:solidFill>
                  <a:schemeClr val="tx2">
                    <a:lumMod val="60000"/>
                    <a:lumOff val="40000"/>
                  </a:schemeClr>
                </a:solidFill>
                <a:ea typeface="ＭＳ Ｐゴシック" pitchFamily="34" charset="-128"/>
              </a:rPr>
              <a:t>terms and conditions</a:t>
            </a:r>
            <a:endParaRPr lang="ru-RU" sz="1500" b="1" i="1" dirty="0">
              <a:solidFill>
                <a:schemeClr val="tx2">
                  <a:lumMod val="60000"/>
                  <a:lumOff val="40000"/>
                </a:schemeClr>
              </a:solidFill>
              <a:ea typeface="ＭＳ Ｐゴシック" pitchFamily="34" charset="-128"/>
            </a:endParaRPr>
          </a:p>
          <a:p>
            <a:pPr marL="275985" indent="-275985">
              <a:spcBef>
                <a:spcPts val="600"/>
              </a:spcBef>
              <a:tabLst>
                <a:tab pos="491091" algn="l"/>
              </a:tabLst>
              <a:defRPr/>
            </a:pPr>
            <a:r>
              <a:rPr lang="en-GB" sz="1500" b="1" dirty="0">
                <a:solidFill>
                  <a:schemeClr val="accent1">
                    <a:lumMod val="75000"/>
                  </a:schemeClr>
                </a:solidFill>
                <a:ea typeface="ＭＳ Ｐゴシック" pitchFamily="34" charset="-128"/>
              </a:rPr>
              <a:t>Aim of evaluation </a:t>
            </a:r>
            <a:r>
              <a:rPr lang="ru-RU" sz="1500" b="1" dirty="0">
                <a:solidFill>
                  <a:schemeClr val="accent1">
                    <a:lumMod val="75000"/>
                  </a:schemeClr>
                </a:solidFill>
                <a:ea typeface="ＭＳ Ｐゴシック" pitchFamily="34" charset="-128"/>
              </a:rPr>
              <a:t>– </a:t>
            </a:r>
            <a:r>
              <a:rPr lang="en-GB" sz="1500" b="1" dirty="0">
                <a:solidFill>
                  <a:schemeClr val="accent1">
                    <a:lumMod val="75000"/>
                  </a:schemeClr>
                </a:solidFill>
                <a:ea typeface="ＭＳ Ｐゴシック" pitchFamily="34" charset="-128"/>
              </a:rPr>
              <a:t>best value for money</a:t>
            </a:r>
            <a:endParaRPr lang="ru-RU" sz="1500" b="1" dirty="0">
              <a:solidFill>
                <a:schemeClr val="accent1">
                  <a:lumMod val="75000"/>
                </a:schemeClr>
              </a:solidFill>
              <a:latin typeface="Calibri" pitchFamily="34" charset="0"/>
              <a:ea typeface="ＭＳ Ｐゴシック" pitchFamily="34" charset="-128"/>
            </a:endParaRPr>
          </a:p>
          <a:p>
            <a:pPr marL="275985" indent="-275985" algn="ctr">
              <a:spcBef>
                <a:spcPts val="600"/>
              </a:spcBef>
              <a:buNone/>
              <a:tabLst>
                <a:tab pos="491091" algn="l"/>
              </a:tabLst>
              <a:defRPr/>
            </a:pPr>
            <a:r>
              <a:rPr lang="ru-RU" sz="1500" b="1" dirty="0">
                <a:solidFill>
                  <a:schemeClr val="accent1">
                    <a:lumMod val="75000"/>
                  </a:schemeClr>
                </a:solidFill>
                <a:latin typeface="Calibri" pitchFamily="34" charset="0"/>
                <a:ea typeface="ＭＳ Ｐゴシック" pitchFamily="34" charset="-128"/>
              </a:rPr>
              <a:t>	</a:t>
            </a:r>
            <a:r>
              <a:rPr lang="en-GB" sz="1500" b="1" i="1" dirty="0">
                <a:solidFill>
                  <a:schemeClr val="tx2">
                    <a:lumMod val="60000"/>
                    <a:lumOff val="40000"/>
                  </a:schemeClr>
                </a:solidFill>
                <a:ea typeface="ＭＳ Ｐゴシック" pitchFamily="34" charset="-128"/>
              </a:rPr>
              <a:t>Evaluation factors usually are expressed in monetary terms</a:t>
            </a:r>
            <a:endParaRPr lang="ru-RU" sz="1500" b="1" i="1" dirty="0">
              <a:solidFill>
                <a:schemeClr val="tx2">
                  <a:lumMod val="60000"/>
                  <a:lumOff val="40000"/>
                </a:schemeClr>
              </a:solidFill>
              <a:ea typeface="ＭＳ Ｐゴシック" pitchFamily="34" charset="-128"/>
            </a:endParaRPr>
          </a:p>
          <a:p>
            <a:pPr marL="275985" indent="-275985">
              <a:spcBef>
                <a:spcPts val="600"/>
              </a:spcBef>
              <a:tabLst>
                <a:tab pos="491091" algn="l"/>
              </a:tabLst>
              <a:defRPr/>
            </a:pPr>
            <a:r>
              <a:rPr lang="en-GB" sz="1500" b="1" dirty="0">
                <a:solidFill>
                  <a:schemeClr val="accent1">
                    <a:lumMod val="75000"/>
                  </a:schemeClr>
                </a:solidFill>
                <a:ea typeface="ＭＳ Ｐゴシック" pitchFamily="34" charset="-128"/>
              </a:rPr>
              <a:t>The key to success – people</a:t>
            </a:r>
            <a:endParaRPr lang="ru-RU" sz="1500" b="1" dirty="0">
              <a:solidFill>
                <a:schemeClr val="accent1">
                  <a:lumMod val="75000"/>
                </a:schemeClr>
              </a:solidFill>
              <a:ea typeface="ＭＳ Ｐゴシック" pitchFamily="34" charset="-128"/>
            </a:endParaRPr>
          </a:p>
          <a:p>
            <a:pPr marL="275985" indent="-275985">
              <a:spcBef>
                <a:spcPts val="600"/>
              </a:spcBef>
              <a:tabLst>
                <a:tab pos="491091" algn="l"/>
              </a:tabLst>
              <a:defRPr/>
            </a:pPr>
            <a:r>
              <a:rPr lang="en-GB" sz="1500" b="1" dirty="0">
                <a:solidFill>
                  <a:schemeClr val="accent1">
                    <a:lumMod val="75000"/>
                  </a:schemeClr>
                </a:solidFill>
                <a:ea typeface="ＭＳ Ｐゴシック" pitchFamily="34" charset="-128"/>
              </a:rPr>
              <a:t>Assistance to the clients</a:t>
            </a:r>
            <a:endParaRPr lang="ru-RU" sz="1500" b="1" dirty="0">
              <a:solidFill>
                <a:schemeClr val="accent1">
                  <a:lumMod val="75000"/>
                </a:schemeClr>
              </a:solidFill>
              <a:ea typeface="ＭＳ Ｐゴシック" pitchFamily="34" charset="-128"/>
            </a:endParaRPr>
          </a:p>
          <a:p>
            <a:pPr marL="275985" indent="-275985">
              <a:spcBef>
                <a:spcPts val="600"/>
              </a:spcBef>
              <a:tabLst>
                <a:tab pos="491091" algn="l"/>
              </a:tabLst>
              <a:defRPr/>
            </a:pPr>
            <a:r>
              <a:rPr lang="en-GB" sz="1500" b="1" dirty="0">
                <a:solidFill>
                  <a:schemeClr val="accent1">
                    <a:lumMod val="75000"/>
                  </a:schemeClr>
                </a:solidFill>
                <a:ea typeface="ＭＳ Ｐゴシック" pitchFamily="34" charset="-128"/>
              </a:rPr>
              <a:t>Prevention and fighting corruption</a:t>
            </a:r>
            <a:endParaRPr lang="ru-RU" sz="1500" b="1" dirty="0">
              <a:solidFill>
                <a:schemeClr val="accent1">
                  <a:lumMod val="75000"/>
                </a:schemeClr>
              </a:solidFill>
              <a:ea typeface="ＭＳ Ｐゴシック" pitchFamily="34" charset="-128"/>
            </a:endParaRPr>
          </a:p>
        </p:txBody>
      </p:sp>
    </p:spTree>
    <p:extLst>
      <p:ext uri="{BB962C8B-B14F-4D97-AF65-F5344CB8AC3E}">
        <p14:creationId xmlns:p14="http://schemas.microsoft.com/office/powerpoint/2010/main" val="2798024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origin="userSelected"/>
</file>

<file path=customXml/itemProps1.xml><?xml version="1.0" encoding="utf-8"?>
<ds:datastoreItem xmlns:ds="http://schemas.openxmlformats.org/officeDocument/2006/customXml" ds:itemID="{D1A5FFFD-57F9-4629-9422-91BCCE83B8D0}">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1088</TotalTime>
  <Words>853</Words>
  <Application>Microsoft Office PowerPoint</Application>
  <PresentationFormat>On-screen Show (16:9)</PresentationFormat>
  <Paragraphs>192</Paragraphs>
  <Slides>18</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Thème Office</vt:lpstr>
      <vt:lpstr>1_Thème Office</vt:lpstr>
      <vt:lpstr>Photo Editor Photo</vt:lpstr>
      <vt:lpstr>Evgeny Smirnov  Associate Director, Policy Advisor Procurement Policy and Advisory Department   European Bank for Reconstruction and Development </vt:lpstr>
      <vt:lpstr>  Variation clauses from the public sector and MDB perspective    PROCUREMENT EXPERT AND FINANCIERS’ PERSPECTIVE   </vt:lpstr>
      <vt:lpstr>PowerPoint Presentation</vt:lpstr>
      <vt:lpstr>PowerPoint Presentation</vt:lpstr>
      <vt:lpstr>EBRD PROCUREMENT POLICIES AND CONCESSION PAPERS</vt:lpstr>
      <vt:lpstr>MAIN PRINCIPLES</vt:lpstr>
      <vt:lpstr>THE CLIENT’S ROLE DURING IMPLEMENTATION</vt:lpstr>
      <vt:lpstr>THE BANK’S ROLE</vt:lpstr>
      <vt:lpstr>BANK’S APPROACH IN PUBLIC PROCUREMENT</vt:lpstr>
      <vt:lpstr>PowerPoint Presentation</vt:lpstr>
      <vt:lpstr>PROHIBITED PRACTICES</vt:lpstr>
      <vt:lpstr>BEWARE OF CORRUPTION</vt:lpstr>
      <vt:lpstr>KEY CONSIDERATIONS</vt:lpstr>
      <vt:lpstr>MOST TYPICAL RED FLAGS</vt:lpstr>
      <vt:lpstr>WHAT IS OUR POSITION?</vt:lpstr>
      <vt:lpstr>WHAT DO WE DO ABOUT IT?</vt:lpstr>
      <vt:lpstr>HOW TO CONTACT 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Sisto</dc:creator>
  <cp:keywords>[EBRD]</cp:keywords>
  <cp:lastModifiedBy>Smirnov, Evgeny</cp:lastModifiedBy>
  <cp:revision>35</cp:revision>
  <dcterms:created xsi:type="dcterms:W3CDTF">2016-10-12T07:49:08Z</dcterms:created>
  <dcterms:modified xsi:type="dcterms:W3CDTF">2018-03-01T11:20:36Z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9974b533-57dd-4456-afed-04cb8a12638a</vt:lpwstr>
  </property>
  <property fmtid="{D5CDD505-2E9C-101B-9397-08002B2CF9AE}" pid="3" name="bjDocumentSecurityLabel">
    <vt:lpwstr>This item has no classification</vt:lpwstr>
  </property>
  <property fmtid="{D5CDD505-2E9C-101B-9397-08002B2CF9AE}" pid="4" name="bjSaver">
    <vt:lpwstr>KUCFA7zs22b5AQHKSD6wdrBN87MBUolq</vt:lpwstr>
  </property>
</Properties>
</file>